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78" r:id="rId3"/>
    <p:sldId id="271" r:id="rId4"/>
    <p:sldId id="296" r:id="rId5"/>
    <p:sldId id="297" r:id="rId6"/>
    <p:sldId id="262" r:id="rId7"/>
    <p:sldId id="300" r:id="rId8"/>
    <p:sldId id="281" r:id="rId9"/>
    <p:sldId id="298" r:id="rId10"/>
    <p:sldId id="301" r:id="rId11"/>
    <p:sldId id="302" r:id="rId12"/>
    <p:sldId id="273" r:id="rId13"/>
    <p:sldId id="303" r:id="rId14"/>
    <p:sldId id="257" r:id="rId15"/>
    <p:sldId id="259" r:id="rId16"/>
    <p:sldId id="260" r:id="rId17"/>
    <p:sldId id="261" r:id="rId18"/>
    <p:sldId id="275" r:id="rId19"/>
    <p:sldId id="266" r:id="rId20"/>
    <p:sldId id="292" r:id="rId21"/>
    <p:sldId id="295" r:id="rId22"/>
    <p:sldId id="29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92"/>
    <p:restoredTop sz="94696"/>
  </p:normalViewPr>
  <p:slideViewPr>
    <p:cSldViewPr snapToGrid="0" snapToObjects="1">
      <p:cViewPr varScale="1">
        <p:scale>
          <a:sx n="100" d="100"/>
          <a:sy n="100" d="100"/>
        </p:scale>
        <p:origin x="10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2CEA33-4752-F947-B3B8-6618AECFE9CA}" type="datetimeFigureOut">
              <a:rPr lang="en-US" smtClean="0"/>
              <a:t>9/17/18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977C32-09F9-5341-9E07-DF1BAD1D0EC6}" type="slidenum">
              <a:rPr lang="en-US" smtClean="0"/>
              <a:t>‹#›</a:t>
            </a:fld>
            <a:endParaRPr lang="en-US"/>
          </a:p>
        </p:txBody>
      </p:sp>
    </p:spTree>
    <p:extLst>
      <p:ext uri="{BB962C8B-B14F-4D97-AF65-F5344CB8AC3E}">
        <p14:creationId xmlns:p14="http://schemas.microsoft.com/office/powerpoint/2010/main" val="435937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977C32-09F9-5341-9E07-DF1BAD1D0EC6}" type="slidenum">
              <a:rPr lang="en-US" smtClean="0"/>
              <a:t>1</a:t>
            </a:fld>
            <a:endParaRPr lang="en-US"/>
          </a:p>
        </p:txBody>
      </p:sp>
    </p:spTree>
    <p:extLst>
      <p:ext uri="{BB962C8B-B14F-4D97-AF65-F5344CB8AC3E}">
        <p14:creationId xmlns:p14="http://schemas.microsoft.com/office/powerpoint/2010/main" val="1206616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977C32-09F9-5341-9E07-DF1BAD1D0EC6}" type="slidenum">
              <a:rPr lang="en-US" smtClean="0"/>
              <a:t>14</a:t>
            </a:fld>
            <a:endParaRPr lang="en-US"/>
          </a:p>
        </p:txBody>
      </p:sp>
    </p:spTree>
    <p:extLst>
      <p:ext uri="{BB962C8B-B14F-4D97-AF65-F5344CB8AC3E}">
        <p14:creationId xmlns:p14="http://schemas.microsoft.com/office/powerpoint/2010/main" val="1843355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9/17/18</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9/17/18</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9/17/18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9/17/18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9/17/18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9/17/18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9/17/18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9/17/18</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9/17/18</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_ECAE4C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2105" y="2332287"/>
            <a:ext cx="9711787" cy="2098226"/>
          </a:xfrm>
        </p:spPr>
        <p:txBody>
          <a:bodyPr/>
          <a:lstStyle/>
          <a:p>
            <a:r>
              <a:rPr lang="en-US" sz="4800" dirty="0" smtClean="0"/>
              <a:t/>
            </a:r>
            <a:br>
              <a:rPr lang="en-US" sz="4800" dirty="0" smtClean="0"/>
            </a:br>
            <a:r>
              <a:rPr lang="en-US" sz="4800" dirty="0" smtClean="0"/>
              <a:t/>
            </a:r>
            <a:br>
              <a:rPr lang="en-US" sz="4800" dirty="0" smtClean="0"/>
            </a:br>
            <a:r>
              <a:rPr lang="en-US" sz="4800" dirty="0"/>
              <a:t/>
            </a:r>
            <a:br>
              <a:rPr lang="en-US" sz="4800" dirty="0"/>
            </a:br>
            <a:r>
              <a:rPr lang="en-US" sz="4800" dirty="0" smtClean="0"/>
              <a:t>                                                Comparing peak optimization values </a:t>
            </a:r>
            <a:r>
              <a:rPr lang="en-US" sz="4800" smtClean="0"/>
              <a:t>before and after </a:t>
            </a:r>
            <a:r>
              <a:rPr lang="en-US" sz="4800" dirty="0" smtClean="0"/>
              <a:t>the implementation of A Disaster Algorithm</a:t>
            </a:r>
            <a:endParaRPr lang="en-US" sz="4800" dirty="0"/>
          </a:p>
        </p:txBody>
      </p:sp>
      <p:sp>
        <p:nvSpPr>
          <p:cNvPr id="3" name="Subtitle 2"/>
          <p:cNvSpPr>
            <a:spLocks noGrp="1"/>
          </p:cNvSpPr>
          <p:nvPr>
            <p:ph type="subTitle" idx="1"/>
          </p:nvPr>
        </p:nvSpPr>
        <p:spPr>
          <a:xfrm>
            <a:off x="2812163" y="5212511"/>
            <a:ext cx="6831673" cy="1086237"/>
          </a:xfrm>
        </p:spPr>
        <p:txBody>
          <a:bodyPr>
            <a:normAutofit/>
          </a:bodyPr>
          <a:lstStyle/>
          <a:p>
            <a:r>
              <a:rPr lang="en-US" sz="2000" dirty="0" smtClean="0"/>
              <a:t>Ayush Hariharan</a:t>
            </a:r>
            <a:endParaRPr lang="en-US" sz="2000" dirty="0"/>
          </a:p>
        </p:txBody>
      </p:sp>
    </p:spTree>
    <p:extLst>
      <p:ext uri="{BB962C8B-B14F-4D97-AF65-F5344CB8AC3E}">
        <p14:creationId xmlns:p14="http://schemas.microsoft.com/office/powerpoint/2010/main" val="1835547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Computational Restrictions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856" y="2171700"/>
            <a:ext cx="5270500" cy="4051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100" y="2171700"/>
            <a:ext cx="5142968" cy="3940561"/>
          </a:xfrm>
          <a:prstGeom prst="rect">
            <a:avLst/>
          </a:prstGeom>
        </p:spPr>
      </p:pic>
    </p:spTree>
    <p:extLst>
      <p:ext uri="{BB962C8B-B14F-4D97-AF65-F5344CB8AC3E}">
        <p14:creationId xmlns:p14="http://schemas.microsoft.com/office/powerpoint/2010/main" val="1019238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Meta-Optimization</a:t>
            </a:r>
            <a:endParaRPr lang="en-US" dirty="0"/>
          </a:p>
        </p:txBody>
      </p:sp>
      <p:sp>
        <p:nvSpPr>
          <p:cNvPr id="3" name="Content Placeholder 2"/>
          <p:cNvSpPr>
            <a:spLocks noGrp="1"/>
          </p:cNvSpPr>
          <p:nvPr>
            <p:ph idx="1"/>
          </p:nvPr>
        </p:nvSpPr>
        <p:spPr>
          <a:xfrm>
            <a:off x="1371600" y="1867256"/>
            <a:ext cx="9601200" cy="3581400"/>
          </a:xfrm>
        </p:spPr>
        <p:txBody>
          <a:bodyPr/>
          <a:lstStyle/>
          <a:p>
            <a:r>
              <a:rPr lang="en-US" dirty="0" smtClean="0"/>
              <a:t>Two Possible definitions:</a:t>
            </a:r>
          </a:p>
          <a:p>
            <a:pPr lvl="1"/>
            <a:r>
              <a:rPr lang="en-US" dirty="0"/>
              <a:t>The fitness value after 5000 evaluations 500 generations for populations consisting of 10 quantum individuals) must be maximized</a:t>
            </a:r>
          </a:p>
          <a:p>
            <a:pPr lvl="1"/>
            <a:r>
              <a:rPr lang="en-US" dirty="0"/>
              <a:t>The number of fitness evaluations, after which a certain fitness value has been reached (1450), must be </a:t>
            </a:r>
            <a:r>
              <a:rPr lang="en-US" dirty="0" smtClean="0"/>
              <a:t>minimized</a:t>
            </a:r>
          </a:p>
          <a:p>
            <a:r>
              <a:rPr lang="en-US" dirty="0" smtClean="0"/>
              <a:t>In meta-optimization, the algorithm has been tuned with respect to the first criterion and then with respect to the second. The objective was to find rotation angles that result in the best final fitness values instead of vice versa.</a:t>
            </a:r>
          </a:p>
        </p:txBody>
      </p:sp>
    </p:spTree>
    <p:extLst>
      <p:ext uri="{BB962C8B-B14F-4D97-AF65-F5344CB8AC3E}">
        <p14:creationId xmlns:p14="http://schemas.microsoft.com/office/powerpoint/2010/main" val="968832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Background: Stabilization</a:t>
            </a:r>
            <a:endParaRPr lang="en-US" sz="4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3308" y="1855268"/>
            <a:ext cx="5627406" cy="4300308"/>
          </a:xfrm>
          <a:prstGeom prst="rect">
            <a:avLst/>
          </a:prstGeom>
        </p:spPr>
      </p:pic>
    </p:spTree>
    <p:extLst>
      <p:ext uri="{BB962C8B-B14F-4D97-AF65-F5344CB8AC3E}">
        <p14:creationId xmlns:p14="http://schemas.microsoft.com/office/powerpoint/2010/main" val="13799347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Data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169" y="2400300"/>
            <a:ext cx="5219700" cy="1498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3306" y="457200"/>
            <a:ext cx="4635500" cy="5943600"/>
          </a:xfrm>
          <a:prstGeom prst="rect">
            <a:avLst/>
          </a:prstGeom>
        </p:spPr>
      </p:pic>
    </p:spTree>
    <p:extLst>
      <p:ext uri="{BB962C8B-B14F-4D97-AF65-F5344CB8AC3E}">
        <p14:creationId xmlns:p14="http://schemas.microsoft.com/office/powerpoint/2010/main" val="290757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title="Side bar">
            <a:extLst>
              <a:ext uri="{FF2B5EF4-FFF2-40B4-BE49-F238E27FC236}">
                <a16:creationId xmlns="" xmlns:a16="http://schemas.microsoft.com/office/drawing/2014/main" id="{A67E2D8A-19BE-48A0-889C-CCAC02348C9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descr="https://lh6.googleusercontent.com/DPjlHpiW4hbULSFfhxFZc2O-PSoidEdeVCETAF40Wiw5gw42WNVIzgs2xFW4GEEhTk3BHeRhC3B4sRALC9CCxeFe1QsMHdpqQN-WqpdgfOVtvFp_l-CEiDnYkmmkrGTB4hqaYIXla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561" y="1070031"/>
            <a:ext cx="5337769" cy="48097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672667" y="451884"/>
            <a:ext cx="5127172" cy="1485900"/>
          </a:xfrm>
        </p:spPr>
        <p:txBody>
          <a:bodyPr>
            <a:normAutofit/>
          </a:bodyPr>
          <a:lstStyle/>
          <a:p>
            <a:r>
              <a:rPr lang="en-US" sz="4800" dirty="0"/>
              <a:t>Research Question</a:t>
            </a:r>
          </a:p>
        </p:txBody>
      </p:sp>
      <p:sp>
        <p:nvSpPr>
          <p:cNvPr id="3" name="Content Placeholder 2"/>
          <p:cNvSpPr>
            <a:spLocks noGrp="1"/>
          </p:cNvSpPr>
          <p:nvPr>
            <p:ph idx="1"/>
          </p:nvPr>
        </p:nvSpPr>
        <p:spPr>
          <a:xfrm>
            <a:off x="6672667" y="2076005"/>
            <a:ext cx="5676006" cy="3136929"/>
          </a:xfrm>
        </p:spPr>
        <p:txBody>
          <a:bodyPr>
            <a:normAutofit lnSpcReduction="10000"/>
          </a:bodyPr>
          <a:lstStyle/>
          <a:p>
            <a:pPr marL="0" indent="0">
              <a:buNone/>
            </a:pPr>
            <a:r>
              <a:rPr lang="en-US" sz="3200" dirty="0" smtClean="0"/>
              <a:t>Using two different QIGA libraries, can I implement a disaster algorithm and determine which library provides a greater optimization value for the </a:t>
            </a:r>
            <a:r>
              <a:rPr lang="en-US" sz="3200" smtClean="0"/>
              <a:t>knapsack problem?</a:t>
            </a:r>
            <a:endParaRPr lang="en-US" sz="3200" dirty="0" smtClean="0"/>
          </a:p>
        </p:txBody>
      </p:sp>
    </p:spTree>
    <p:extLst>
      <p:ext uri="{BB962C8B-B14F-4D97-AF65-F5344CB8AC3E}">
        <p14:creationId xmlns:p14="http://schemas.microsoft.com/office/powerpoint/2010/main" val="15652259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64535"/>
            <a:ext cx="9601200" cy="1485900"/>
          </a:xfrm>
        </p:spPr>
        <p:txBody>
          <a:bodyPr>
            <a:normAutofit/>
          </a:bodyPr>
          <a:lstStyle/>
          <a:p>
            <a:r>
              <a:rPr lang="en-US" sz="4800" dirty="0" smtClean="0"/>
              <a:t>Hypothesis</a:t>
            </a:r>
            <a:endParaRPr lang="en-US" sz="4800" dirty="0"/>
          </a:p>
        </p:txBody>
      </p:sp>
      <p:sp>
        <p:nvSpPr>
          <p:cNvPr id="3" name="Content Placeholder 2"/>
          <p:cNvSpPr>
            <a:spLocks noGrp="1"/>
          </p:cNvSpPr>
          <p:nvPr>
            <p:ph idx="1"/>
          </p:nvPr>
        </p:nvSpPr>
        <p:spPr>
          <a:xfrm>
            <a:off x="1371600" y="2150435"/>
            <a:ext cx="9601200" cy="3581400"/>
          </a:xfrm>
        </p:spPr>
        <p:txBody>
          <a:bodyPr>
            <a:normAutofit/>
          </a:bodyPr>
          <a:lstStyle/>
          <a:p>
            <a:pPr marL="0" indent="0">
              <a:buNone/>
            </a:pPr>
            <a:r>
              <a:rPr lang="en-US" sz="3200" dirty="0" smtClean="0"/>
              <a:t>If I create a quantum </a:t>
            </a:r>
            <a:r>
              <a:rPr lang="en-US" sz="3200" i="1" dirty="0" smtClean="0"/>
              <a:t>Black-Box Function</a:t>
            </a:r>
            <a:r>
              <a:rPr lang="en-US" sz="3200" dirty="0" smtClean="0"/>
              <a:t>, then I will increase the optimization of the knapsack problem because the stabilization value for my function will be higher than the existing values.</a:t>
            </a:r>
            <a:endParaRPr lang="en-US" sz="3200" dirty="0"/>
          </a:p>
        </p:txBody>
      </p:sp>
    </p:spTree>
    <p:extLst>
      <p:ext uri="{BB962C8B-B14F-4D97-AF65-F5344CB8AC3E}">
        <p14:creationId xmlns:p14="http://schemas.microsoft.com/office/powerpoint/2010/main" val="11844607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Materials</a:t>
            </a:r>
            <a:endParaRPr lang="en-US" sz="4800" dirty="0"/>
          </a:p>
        </p:txBody>
      </p:sp>
      <p:sp>
        <p:nvSpPr>
          <p:cNvPr id="3" name="Content Placeholder 2"/>
          <p:cNvSpPr>
            <a:spLocks noGrp="1"/>
          </p:cNvSpPr>
          <p:nvPr>
            <p:ph idx="1"/>
          </p:nvPr>
        </p:nvSpPr>
        <p:spPr>
          <a:xfrm>
            <a:off x="1371600" y="2076007"/>
            <a:ext cx="7602279" cy="3581400"/>
          </a:xfrm>
        </p:spPr>
        <p:txBody>
          <a:bodyPr>
            <a:normAutofit/>
          </a:bodyPr>
          <a:lstStyle/>
          <a:p>
            <a:r>
              <a:rPr lang="en-US" sz="3200" dirty="0" smtClean="0"/>
              <a:t>Classical Computer</a:t>
            </a:r>
          </a:p>
          <a:p>
            <a:r>
              <a:rPr lang="en-US" sz="3200" dirty="0" smtClean="0"/>
              <a:t>5 qubit IBM Quantum Computer</a:t>
            </a:r>
          </a:p>
          <a:p>
            <a:r>
              <a:rPr lang="en-US" sz="3200" dirty="0" smtClean="0"/>
              <a:t>Quantum Simulator</a:t>
            </a:r>
          </a:p>
          <a:p>
            <a:r>
              <a:rPr lang="en-US" sz="3200" dirty="0" smtClean="0"/>
              <a:t>Virtual Environment to Run Python Code</a:t>
            </a:r>
            <a:endParaRPr lang="en-US" sz="3200" dirty="0"/>
          </a:p>
        </p:txBody>
      </p:sp>
    </p:spTree>
    <p:extLst>
      <p:ext uri="{BB962C8B-B14F-4D97-AF65-F5344CB8AC3E}">
        <p14:creationId xmlns:p14="http://schemas.microsoft.com/office/powerpoint/2010/main" val="9468995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Skills </a:t>
            </a:r>
            <a:endParaRPr lang="en-US" dirty="0"/>
          </a:p>
        </p:txBody>
      </p:sp>
      <p:sp>
        <p:nvSpPr>
          <p:cNvPr id="3" name="Content Placeholder 2"/>
          <p:cNvSpPr>
            <a:spLocks noGrp="1"/>
          </p:cNvSpPr>
          <p:nvPr>
            <p:ph idx="1"/>
          </p:nvPr>
        </p:nvSpPr>
        <p:spPr>
          <a:xfrm>
            <a:off x="1093808" y="1765138"/>
            <a:ext cx="10631346" cy="4531490"/>
          </a:xfrm>
        </p:spPr>
        <p:txBody>
          <a:bodyPr>
            <a:normAutofit/>
          </a:bodyPr>
          <a:lstStyle/>
          <a:p>
            <a:r>
              <a:rPr lang="en-US" sz="3200" dirty="0" smtClean="0"/>
              <a:t>Knowledge of </a:t>
            </a:r>
            <a:r>
              <a:rPr lang="en-US" sz="3200" i="1" dirty="0"/>
              <a:t>Q</a:t>
            </a:r>
            <a:r>
              <a:rPr lang="en-US" sz="3200" i="1" dirty="0" smtClean="0"/>
              <a:t>iskit</a:t>
            </a:r>
            <a:r>
              <a:rPr lang="en-US" sz="3200" dirty="0" smtClean="0"/>
              <a:t> python</a:t>
            </a:r>
          </a:p>
          <a:p>
            <a:r>
              <a:rPr lang="en-US" sz="3200" dirty="0" smtClean="0"/>
              <a:t>Comprehensive </a:t>
            </a:r>
            <a:r>
              <a:rPr lang="en-US" sz="3200" dirty="0"/>
              <a:t>u</a:t>
            </a:r>
            <a:r>
              <a:rPr lang="en-US" sz="3200" dirty="0" smtClean="0"/>
              <a:t>nderstanding of </a:t>
            </a:r>
            <a:r>
              <a:rPr lang="en-US" sz="3200" i="1" dirty="0" smtClean="0"/>
              <a:t>Genetic Algorithms</a:t>
            </a:r>
          </a:p>
          <a:p>
            <a:r>
              <a:rPr lang="en-US" sz="3200" dirty="0" smtClean="0"/>
              <a:t>Knowledge of meta-stable </a:t>
            </a:r>
            <a:r>
              <a:rPr lang="en-US" sz="3200" dirty="0"/>
              <a:t>c</a:t>
            </a:r>
            <a:r>
              <a:rPr lang="en-US" sz="3200" dirty="0" smtClean="0"/>
              <a:t>onditions and </a:t>
            </a:r>
            <a:r>
              <a:rPr lang="en-US" sz="3200" i="1" dirty="0" smtClean="0"/>
              <a:t>Disaster Algorithms</a:t>
            </a:r>
          </a:p>
          <a:p>
            <a:r>
              <a:rPr lang="en-US" sz="3200" dirty="0" smtClean="0"/>
              <a:t>Understanding of </a:t>
            </a:r>
            <a:r>
              <a:rPr lang="en-US" sz="3200" dirty="0"/>
              <a:t>m</a:t>
            </a:r>
            <a:r>
              <a:rPr lang="en-US" sz="3200" dirty="0" smtClean="0"/>
              <a:t>athematical </a:t>
            </a:r>
            <a:r>
              <a:rPr lang="en-US" sz="3200" dirty="0"/>
              <a:t>p</a:t>
            </a:r>
            <a:r>
              <a:rPr lang="en-US" sz="3200" dirty="0" smtClean="0"/>
              <a:t>roblems requiring </a:t>
            </a:r>
            <a:r>
              <a:rPr lang="en-US" sz="3200" dirty="0"/>
              <a:t>i</a:t>
            </a:r>
            <a:r>
              <a:rPr lang="en-US" sz="3200" dirty="0" smtClean="0"/>
              <a:t>mmense computing power</a:t>
            </a:r>
          </a:p>
        </p:txBody>
      </p:sp>
    </p:spTree>
    <p:extLst>
      <p:ext uri="{BB962C8B-B14F-4D97-AF65-F5344CB8AC3E}">
        <p14:creationId xmlns:p14="http://schemas.microsoft.com/office/powerpoint/2010/main" val="802175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Procedure: Disaster Condition</a:t>
            </a:r>
            <a:endParaRPr lang="en-US" sz="4800" dirty="0"/>
          </a:p>
        </p:txBody>
      </p:sp>
      <p:sp>
        <p:nvSpPr>
          <p:cNvPr id="3" name="Content Placeholder 2"/>
          <p:cNvSpPr>
            <a:spLocks noGrp="1"/>
          </p:cNvSpPr>
          <p:nvPr>
            <p:ph idx="1"/>
          </p:nvPr>
        </p:nvSpPr>
        <p:spPr>
          <a:xfrm>
            <a:off x="1371600" y="2286000"/>
            <a:ext cx="10100930" cy="3581400"/>
          </a:xfrm>
        </p:spPr>
        <p:txBody>
          <a:bodyPr>
            <a:noAutofit/>
          </a:bodyPr>
          <a:lstStyle/>
          <a:p>
            <a:r>
              <a:rPr lang="en-US" sz="3200" dirty="0"/>
              <a:t> After the graph of probability amplitudes for each best individual stabilizes onto an asymptote, I will employ a disaster condition, such as removing one of the quantum registers passed into the black-box function, and the algorithm will be called another 5000 times. </a:t>
            </a:r>
          </a:p>
        </p:txBody>
      </p:sp>
    </p:spTree>
    <p:extLst>
      <p:ext uri="{BB962C8B-B14F-4D97-AF65-F5344CB8AC3E}">
        <p14:creationId xmlns:p14="http://schemas.microsoft.com/office/powerpoint/2010/main" val="750950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Sample Testing</a:t>
            </a:r>
            <a:endParaRPr lang="en-US" sz="4800" dirty="0"/>
          </a:p>
        </p:txBody>
      </p:sp>
      <p:graphicFrame>
        <p:nvGraphicFramePr>
          <p:cNvPr id="3" name="Table 2"/>
          <p:cNvGraphicFramePr>
            <a:graphicFrameLocks noGrp="1"/>
          </p:cNvGraphicFramePr>
          <p:nvPr>
            <p:extLst>
              <p:ext uri="{D42A27DB-BD31-4B8C-83A1-F6EECF244321}">
                <p14:modId xmlns:p14="http://schemas.microsoft.com/office/powerpoint/2010/main" val="1918300855"/>
              </p:ext>
            </p:extLst>
          </p:nvPr>
        </p:nvGraphicFramePr>
        <p:xfrm>
          <a:off x="1555601" y="1852724"/>
          <a:ext cx="9417199" cy="3535916"/>
        </p:xfrm>
        <a:graphic>
          <a:graphicData uri="http://schemas.openxmlformats.org/drawingml/2006/table">
            <a:tbl>
              <a:tblPr>
                <a:tableStyleId>{D7AC3CCA-C797-4891-BE02-D94E43425B78}</a:tableStyleId>
              </a:tblPr>
              <a:tblGrid>
                <a:gridCol w="1598070"/>
                <a:gridCol w="1241358"/>
                <a:gridCol w="1241358"/>
                <a:gridCol w="1241358"/>
                <a:gridCol w="1241358"/>
                <a:gridCol w="1241358"/>
                <a:gridCol w="1612339"/>
              </a:tblGrid>
              <a:tr h="1270591">
                <a:tc>
                  <a:txBody>
                    <a:bodyPr/>
                    <a:lstStyle/>
                    <a:p>
                      <a:pPr algn="l" fontAlgn="b"/>
                      <a:r>
                        <a:rPr lang="en-US" sz="1200" u="none" strike="noStrike" dirty="0">
                          <a:effectLst/>
                        </a:rPr>
                        <a:t>Problem</a:t>
                      </a:r>
                      <a:endParaRPr lang="en-US" sz="1200" b="0" i="0" u="none" strike="noStrike" dirty="0">
                        <a:solidFill>
                          <a:srgbClr val="000000"/>
                        </a:solidFill>
                        <a:effectLst/>
                        <a:latin typeface="Calibri" charset="0"/>
                      </a:endParaRPr>
                    </a:p>
                  </a:txBody>
                  <a:tcPr marL="12700" marR="12700" marT="12700" marB="0" anchor="b"/>
                </a:tc>
                <a:tc>
                  <a:txBody>
                    <a:bodyPr/>
                    <a:lstStyle/>
                    <a:p>
                      <a:pPr algn="l" fontAlgn="b"/>
                      <a:r>
                        <a:rPr lang="en-US" sz="1200" u="none" strike="noStrike">
                          <a:effectLst/>
                        </a:rPr>
                        <a:t>Size (N)</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SGA</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mr-IN" sz="1200" u="none" strike="noStrike">
                          <a:effectLst/>
                        </a:rPr>
                        <a:t>QIGA - 1</a:t>
                      </a:r>
                      <a:endParaRPr lang="mr-IN"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QIGA - 1 </a:t>
                      </a:r>
                      <a:br>
                        <a:rPr lang="en-US" sz="1200" u="none" strike="noStrike">
                          <a:effectLst/>
                        </a:rPr>
                      </a:br>
                      <a:r>
                        <a:rPr lang="en-US" sz="1200" u="none" strike="noStrike">
                          <a:effectLst/>
                        </a:rPr>
                        <a:t>Tuned</a:t>
                      </a:r>
                      <a:endParaRPr lang="en-US" sz="1200" b="0" i="0" u="none" strike="noStrike">
                        <a:solidFill>
                          <a:srgbClr val="000000"/>
                        </a:solidFill>
                        <a:effectLst/>
                        <a:latin typeface="Calibri" charset="0"/>
                      </a:endParaRPr>
                    </a:p>
                  </a:txBody>
                  <a:tcPr marL="12700" marR="12700" marT="12700" marB="0" anchor="b"/>
                </a:tc>
                <a:tc>
                  <a:txBody>
                    <a:bodyPr/>
                    <a:lstStyle/>
                    <a:p>
                      <a:pPr algn="l" fontAlgn="b"/>
                      <a:r>
                        <a:rPr lang="mr-IN" sz="1200" u="none" strike="noStrike">
                          <a:effectLst/>
                        </a:rPr>
                        <a:t>QIGA - 2</a:t>
                      </a:r>
                      <a:endParaRPr lang="mr-IN" sz="1200" b="0" i="0" u="none" strike="noStrike">
                        <a:solidFill>
                          <a:srgbClr val="000000"/>
                        </a:solidFill>
                        <a:effectLst/>
                        <a:latin typeface="Calibri" charset="0"/>
                      </a:endParaRPr>
                    </a:p>
                  </a:txBody>
                  <a:tcPr marL="12700" marR="12700" marT="12700" marB="0" anchor="b"/>
                </a:tc>
                <a:tc>
                  <a:txBody>
                    <a:bodyPr/>
                    <a:lstStyle/>
                    <a:p>
                      <a:pPr algn="l" fontAlgn="b"/>
                      <a:r>
                        <a:rPr lang="en-US" sz="1200" u="none" strike="noStrike">
                          <a:effectLst/>
                        </a:rPr>
                        <a:t>My QIGA - 2  </a:t>
                      </a:r>
                      <a:br>
                        <a:rPr lang="en-US" sz="1200" u="none" strike="noStrike">
                          <a:effectLst/>
                        </a:rPr>
                      </a:br>
                      <a:r>
                        <a:rPr lang="en-US" sz="1200" u="none" strike="noStrike">
                          <a:effectLst/>
                        </a:rPr>
                        <a:t>Tuned Function</a:t>
                      </a:r>
                      <a:endParaRPr lang="en-US" sz="1200" b="0" i="0" u="none" strike="noStrike">
                        <a:solidFill>
                          <a:srgbClr val="000000"/>
                        </a:solidFill>
                        <a:effectLst/>
                        <a:latin typeface="Calibri" charset="0"/>
                      </a:endParaRPr>
                    </a:p>
                  </a:txBody>
                  <a:tcPr marL="12700" marR="12700" marT="12700" marB="0" anchor="b"/>
                </a:tc>
              </a:tr>
              <a:tr h="453065">
                <a:tc>
                  <a:txBody>
                    <a:bodyPr/>
                    <a:lstStyle/>
                    <a:p>
                      <a:pPr algn="l" fontAlgn="b"/>
                      <a:r>
                        <a:rPr lang="en-US" sz="1200" u="none" strike="noStrike">
                          <a:effectLst/>
                        </a:rPr>
                        <a:t>knapsack-100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100</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nb-NO" sz="1200" u="none" strike="noStrike">
                          <a:effectLst/>
                        </a:rPr>
                        <a:t>577.71</a:t>
                      </a:r>
                      <a:endParaRPr lang="nb-NO" sz="1200" b="0" i="0" u="none" strike="noStrike">
                        <a:solidFill>
                          <a:srgbClr val="000000"/>
                        </a:solidFill>
                        <a:effectLst/>
                        <a:latin typeface="Calibri" charset="0"/>
                      </a:endParaRPr>
                    </a:p>
                  </a:txBody>
                  <a:tcPr marL="12700" marR="12700" marT="12700" marB="0" anchor="b"/>
                </a:tc>
                <a:tc>
                  <a:txBody>
                    <a:bodyPr/>
                    <a:lstStyle/>
                    <a:p>
                      <a:pPr algn="r" fontAlgn="b"/>
                      <a:r>
                        <a:rPr lang="hr-HR" sz="1200" u="none" strike="noStrike">
                          <a:effectLst/>
                        </a:rPr>
                        <a:t>578.81</a:t>
                      </a:r>
                      <a:endParaRPr lang="hr-HR" sz="1200" b="0" i="0" u="none" strike="noStrike">
                        <a:solidFill>
                          <a:srgbClr val="000000"/>
                        </a:solidFill>
                        <a:effectLst/>
                        <a:latin typeface="Calibri" charset="0"/>
                      </a:endParaRPr>
                    </a:p>
                  </a:txBody>
                  <a:tcPr marL="12700" marR="12700" marT="12700" marB="0" anchor="b"/>
                </a:tc>
                <a:tc>
                  <a:txBody>
                    <a:bodyPr/>
                    <a:lstStyle/>
                    <a:p>
                      <a:pPr algn="r" fontAlgn="b"/>
                      <a:r>
                        <a:rPr lang="hr-HR" sz="1200" u="none" strike="noStrike">
                          <a:effectLst/>
                        </a:rPr>
                        <a:t>592.82</a:t>
                      </a:r>
                      <a:endParaRPr lang="hr-HR" sz="1200" b="0" i="0" u="none" strike="noStrike">
                        <a:solidFill>
                          <a:srgbClr val="000000"/>
                        </a:solidFill>
                        <a:effectLst/>
                        <a:latin typeface="Calibri" charset="0"/>
                      </a:endParaRPr>
                    </a:p>
                  </a:txBody>
                  <a:tcPr marL="12700" marR="12700" marT="12700" marB="0" anchor="b"/>
                </a:tc>
                <a:tc>
                  <a:txBody>
                    <a:bodyPr/>
                    <a:lstStyle/>
                    <a:p>
                      <a:pPr algn="r" fontAlgn="b"/>
                      <a:r>
                        <a:rPr lang="hr-HR" sz="1200" u="none" strike="noStrike">
                          <a:effectLst/>
                        </a:rPr>
                        <a:t>596.48</a:t>
                      </a:r>
                      <a:endParaRPr lang="hr-HR" sz="1200" b="0" i="0" u="none" strike="noStrike">
                        <a:solidFill>
                          <a:srgbClr val="000000"/>
                        </a:solidFill>
                        <a:effectLst/>
                        <a:latin typeface="Calibri" charset="0"/>
                      </a:endParaRPr>
                    </a:p>
                  </a:txBody>
                  <a:tcPr marL="12700" marR="12700" marT="12700" marB="0" anchor="b"/>
                </a:tc>
                <a:tc>
                  <a:txBody>
                    <a:bodyPr/>
                    <a:lstStyle/>
                    <a:p>
                      <a:pPr algn="r" fontAlgn="b"/>
                      <a:r>
                        <a:rPr lang="nb-NO" sz="1200" u="none" strike="noStrike">
                          <a:effectLst/>
                        </a:rPr>
                        <a:t>610.49</a:t>
                      </a:r>
                      <a:endParaRPr lang="nb-NO" sz="1200" b="0" i="0" u="none" strike="noStrike">
                        <a:solidFill>
                          <a:srgbClr val="000000"/>
                        </a:solidFill>
                        <a:effectLst/>
                        <a:latin typeface="Calibri" charset="0"/>
                      </a:endParaRPr>
                    </a:p>
                  </a:txBody>
                  <a:tcPr marL="12700" marR="12700" marT="12700" marB="0" anchor="b"/>
                </a:tc>
              </a:tr>
              <a:tr h="453065">
                <a:tc>
                  <a:txBody>
                    <a:bodyPr/>
                    <a:lstStyle/>
                    <a:p>
                      <a:pPr algn="l" fontAlgn="b"/>
                      <a:r>
                        <a:rPr lang="en-US" sz="1200" u="none" strike="noStrike" dirty="0">
                          <a:effectLst/>
                        </a:rPr>
                        <a:t>knapsack-250</a:t>
                      </a:r>
                      <a:endParaRPr lang="en-US" sz="1200" b="0" i="0" u="none" strike="noStrike" dirty="0">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250</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fi-FI" sz="1200" u="none" strike="noStrike">
                          <a:effectLst/>
                        </a:rPr>
                        <a:t>1387.92</a:t>
                      </a:r>
                      <a:endParaRPr lang="fi-FI" sz="1200" b="0" i="0" u="none" strike="noStrike">
                        <a:solidFill>
                          <a:srgbClr val="000000"/>
                        </a:solidFill>
                        <a:effectLst/>
                        <a:latin typeface="Calibri" charset="0"/>
                      </a:endParaRPr>
                    </a:p>
                  </a:txBody>
                  <a:tcPr marL="12700" marR="12700" marT="12700" marB="0" anchor="b"/>
                </a:tc>
                <a:tc>
                  <a:txBody>
                    <a:bodyPr/>
                    <a:lstStyle/>
                    <a:p>
                      <a:pPr algn="r" fontAlgn="b"/>
                      <a:r>
                        <a:rPr lang="hr-HR" sz="1200" u="none" strike="noStrike">
                          <a:effectLst/>
                        </a:rPr>
                        <a:t>1406.53</a:t>
                      </a:r>
                      <a:endParaRPr lang="hr-HR" sz="1200" b="0" i="0" u="none" strike="noStrike">
                        <a:solidFill>
                          <a:srgbClr val="000000"/>
                        </a:solidFill>
                        <a:effectLst/>
                        <a:latin typeface="Calibri" charset="0"/>
                      </a:endParaRPr>
                    </a:p>
                  </a:txBody>
                  <a:tcPr marL="12700" marR="12700" marT="12700" marB="0" anchor="b"/>
                </a:tc>
                <a:tc>
                  <a:txBody>
                    <a:bodyPr/>
                    <a:lstStyle/>
                    <a:p>
                      <a:pPr algn="r" fontAlgn="b"/>
                      <a:r>
                        <a:rPr lang="hr-HR" sz="1200" u="none" strike="noStrike">
                          <a:effectLst/>
                        </a:rPr>
                        <a:t>1449.91</a:t>
                      </a:r>
                      <a:endParaRPr lang="hr-HR" sz="1200" b="0" i="0" u="none" strike="noStrike">
                        <a:solidFill>
                          <a:srgbClr val="000000"/>
                        </a:solidFill>
                        <a:effectLst/>
                        <a:latin typeface="Calibri" charset="0"/>
                      </a:endParaRPr>
                    </a:p>
                  </a:txBody>
                  <a:tcPr marL="12700" marR="12700" marT="12700" marB="0" anchor="b"/>
                </a:tc>
                <a:tc>
                  <a:txBody>
                    <a:bodyPr/>
                    <a:lstStyle/>
                    <a:p>
                      <a:pPr algn="r" fontAlgn="b"/>
                      <a:r>
                        <a:rPr lang="nb-NO" sz="1200" u="none" strike="noStrike">
                          <a:effectLst/>
                        </a:rPr>
                        <a:t>1467.41</a:t>
                      </a:r>
                      <a:endParaRPr lang="nb-NO" sz="1200" b="0" i="0" u="none" strike="noStrike">
                        <a:solidFill>
                          <a:srgbClr val="000000"/>
                        </a:solidFill>
                        <a:effectLst/>
                        <a:latin typeface="Calibri" charset="0"/>
                      </a:endParaRPr>
                    </a:p>
                  </a:txBody>
                  <a:tcPr marL="12700" marR="12700" marT="12700" marB="0" anchor="b"/>
                </a:tc>
                <a:tc>
                  <a:txBody>
                    <a:bodyPr/>
                    <a:lstStyle/>
                    <a:p>
                      <a:pPr algn="r" fontAlgn="b"/>
                      <a:r>
                        <a:rPr lang="fi-FI" sz="1200" u="none" strike="noStrike">
                          <a:effectLst/>
                        </a:rPr>
                        <a:t>1510.79</a:t>
                      </a:r>
                      <a:endParaRPr lang="fi-FI" sz="1200" b="0" i="0" u="none" strike="noStrike">
                        <a:solidFill>
                          <a:srgbClr val="000000"/>
                        </a:solidFill>
                        <a:effectLst/>
                        <a:latin typeface="Calibri" charset="0"/>
                      </a:endParaRPr>
                    </a:p>
                  </a:txBody>
                  <a:tcPr marL="12700" marR="12700" marT="12700" marB="0" anchor="b"/>
                </a:tc>
              </a:tr>
              <a:tr h="453065">
                <a:tc>
                  <a:txBody>
                    <a:bodyPr/>
                    <a:lstStyle/>
                    <a:p>
                      <a:pPr algn="l" fontAlgn="b"/>
                      <a:r>
                        <a:rPr lang="en-US" sz="1200" u="none" strike="noStrike">
                          <a:effectLst/>
                        </a:rPr>
                        <a:t>knapsack-400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400</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2209.92</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cs-CZ" sz="1200" u="none" strike="noStrike">
                          <a:effectLst/>
                        </a:rPr>
                        <a:t>2222.16</a:t>
                      </a:r>
                      <a:endParaRPr lang="cs-CZ" sz="1200" b="0" i="0" u="none" strike="noStrike">
                        <a:solidFill>
                          <a:srgbClr val="000000"/>
                        </a:solidFill>
                        <a:effectLst/>
                        <a:latin typeface="Calibri" charset="0"/>
                      </a:endParaRPr>
                    </a:p>
                  </a:txBody>
                  <a:tcPr marL="12700" marR="12700" marT="12700" marB="0" anchor="b"/>
                </a:tc>
                <a:tc>
                  <a:txBody>
                    <a:bodyPr/>
                    <a:lstStyle/>
                    <a:p>
                      <a:pPr algn="r" fontAlgn="b"/>
                      <a:r>
                        <a:rPr lang="hr-HR" sz="1200" u="none" strike="noStrike">
                          <a:effectLst/>
                        </a:rPr>
                        <a:t>2284.97</a:t>
                      </a:r>
                      <a:endParaRPr lang="hr-HR" sz="1200" b="0" i="0" u="none" strike="noStrike">
                        <a:solidFill>
                          <a:srgbClr val="000000"/>
                        </a:solidFill>
                        <a:effectLst/>
                        <a:latin typeface="Calibri" charset="0"/>
                      </a:endParaRPr>
                    </a:p>
                  </a:txBody>
                  <a:tcPr marL="12700" marR="12700" marT="12700" marB="0" anchor="b"/>
                </a:tc>
                <a:tc>
                  <a:txBody>
                    <a:bodyPr/>
                    <a:lstStyle/>
                    <a:p>
                      <a:pPr algn="r" fontAlgn="b"/>
                      <a:r>
                        <a:rPr lang="hr-HR" sz="1200" u="none" strike="noStrike">
                          <a:effectLst/>
                        </a:rPr>
                        <a:t>2334.49</a:t>
                      </a:r>
                      <a:endParaRPr lang="hr-HR" sz="1200" b="0" i="0" u="none" strike="noStrike">
                        <a:solidFill>
                          <a:srgbClr val="000000"/>
                        </a:solidFill>
                        <a:effectLst/>
                        <a:latin typeface="Calibri" charset="0"/>
                      </a:endParaRPr>
                    </a:p>
                  </a:txBody>
                  <a:tcPr marL="12700" marR="12700" marT="12700" marB="0" anchor="b"/>
                </a:tc>
                <a:tc>
                  <a:txBody>
                    <a:bodyPr/>
                    <a:lstStyle/>
                    <a:p>
                      <a:pPr algn="r" fontAlgn="b"/>
                      <a:r>
                        <a:rPr lang="hr-HR" sz="1200" u="none" strike="noStrike">
                          <a:effectLst/>
                        </a:rPr>
                        <a:t>2397.3</a:t>
                      </a:r>
                      <a:endParaRPr lang="hr-HR" sz="1200" b="0" i="0" u="none" strike="noStrike">
                        <a:solidFill>
                          <a:srgbClr val="000000"/>
                        </a:solidFill>
                        <a:effectLst/>
                        <a:latin typeface="Calibri" charset="0"/>
                      </a:endParaRPr>
                    </a:p>
                  </a:txBody>
                  <a:tcPr marL="12700" marR="12700" marT="12700" marB="0" anchor="b"/>
                </a:tc>
              </a:tr>
              <a:tr h="453065">
                <a:tc>
                  <a:txBody>
                    <a:bodyPr/>
                    <a:lstStyle/>
                    <a:p>
                      <a:pPr algn="l" fontAlgn="b"/>
                      <a:r>
                        <a:rPr lang="en-US" sz="1200" u="none" strike="noStrike">
                          <a:effectLst/>
                        </a:rPr>
                        <a:t>knapsack-500</a:t>
                      </a:r>
                      <a:endParaRPr lang="en-US" sz="1200" b="0" i="0" u="none" strike="noStrike">
                        <a:solidFill>
                          <a:srgbClr val="000000"/>
                        </a:solidFill>
                        <a:effectLst/>
                        <a:latin typeface="Calibri" charset="0"/>
                      </a:endParaRPr>
                    </a:p>
                  </a:txBody>
                  <a:tcPr marL="12700" marR="12700" marT="12700" marB="0" anchor="b"/>
                </a:tc>
                <a:tc>
                  <a:txBody>
                    <a:bodyPr/>
                    <a:lstStyle/>
                    <a:p>
                      <a:pPr algn="r" fontAlgn="b"/>
                      <a:r>
                        <a:rPr lang="is-IS" sz="1200" u="none" strike="noStrike">
                          <a:effectLst/>
                        </a:rPr>
                        <a:t>500</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hr-HR" sz="1200" u="none" strike="noStrike">
                          <a:effectLst/>
                        </a:rPr>
                        <a:t>2803.27</a:t>
                      </a:r>
                      <a:endParaRPr lang="hr-HR" sz="1200" b="0" i="0" u="none" strike="noStrike">
                        <a:solidFill>
                          <a:srgbClr val="000000"/>
                        </a:solidFill>
                        <a:effectLst/>
                        <a:latin typeface="Calibri" charset="0"/>
                      </a:endParaRPr>
                    </a:p>
                  </a:txBody>
                  <a:tcPr marL="12700" marR="12700" marT="12700" marB="0" anchor="b"/>
                </a:tc>
                <a:tc>
                  <a:txBody>
                    <a:bodyPr/>
                    <a:lstStyle/>
                    <a:p>
                      <a:pPr algn="r" fontAlgn="b"/>
                      <a:r>
                        <a:rPr lang="hr-HR" sz="1200" u="none" strike="noStrike">
                          <a:effectLst/>
                        </a:rPr>
                        <a:t>2812.74</a:t>
                      </a:r>
                      <a:endParaRPr lang="hr-HR" sz="1200" b="0" i="0" u="none" strike="noStrike">
                        <a:solidFill>
                          <a:srgbClr val="000000"/>
                        </a:solidFill>
                        <a:effectLst/>
                        <a:latin typeface="Calibri" charset="0"/>
                      </a:endParaRPr>
                    </a:p>
                  </a:txBody>
                  <a:tcPr marL="12700" marR="12700" marT="12700" marB="0" anchor="b"/>
                </a:tc>
                <a:tc>
                  <a:txBody>
                    <a:bodyPr/>
                    <a:lstStyle/>
                    <a:p>
                      <a:pPr algn="r" fontAlgn="b"/>
                      <a:r>
                        <a:rPr lang="hr-HR" sz="1200" u="none" strike="noStrike">
                          <a:effectLst/>
                        </a:rPr>
                        <a:t>2869.77</a:t>
                      </a:r>
                      <a:endParaRPr lang="hr-HR" sz="1200" b="0" i="0" u="none" strike="noStrike">
                        <a:solidFill>
                          <a:srgbClr val="000000"/>
                        </a:solidFill>
                        <a:effectLst/>
                        <a:latin typeface="Calibri" charset="0"/>
                      </a:endParaRPr>
                    </a:p>
                  </a:txBody>
                  <a:tcPr marL="12700" marR="12700" marT="12700" marB="0" anchor="b"/>
                </a:tc>
                <a:tc>
                  <a:txBody>
                    <a:bodyPr/>
                    <a:lstStyle/>
                    <a:p>
                      <a:pPr algn="r" fontAlgn="b"/>
                      <a:r>
                        <a:rPr lang="hr-HR" sz="1200" u="none" strike="noStrike">
                          <a:effectLst/>
                        </a:rPr>
                        <a:t>2929.47</a:t>
                      </a:r>
                      <a:endParaRPr lang="hr-HR" sz="1200" b="0" i="0" u="none" strike="noStrike">
                        <a:solidFill>
                          <a:srgbClr val="000000"/>
                        </a:solidFill>
                        <a:effectLst/>
                        <a:latin typeface="Calibri" charset="0"/>
                      </a:endParaRPr>
                    </a:p>
                  </a:txBody>
                  <a:tcPr marL="12700" marR="12700" marT="12700" marB="0" anchor="b"/>
                </a:tc>
                <a:tc>
                  <a:txBody>
                    <a:bodyPr/>
                    <a:lstStyle/>
                    <a:p>
                      <a:pPr algn="r" fontAlgn="b"/>
                      <a:r>
                        <a:rPr lang="nb-NO" sz="1200" u="none" strike="noStrike">
                          <a:effectLst/>
                        </a:rPr>
                        <a:t>2986.5</a:t>
                      </a:r>
                      <a:endParaRPr lang="nb-NO" sz="1200" b="0" i="0" u="none" strike="noStrike">
                        <a:solidFill>
                          <a:srgbClr val="000000"/>
                        </a:solidFill>
                        <a:effectLst/>
                        <a:latin typeface="Calibri" charset="0"/>
                      </a:endParaRPr>
                    </a:p>
                  </a:txBody>
                  <a:tcPr marL="12700" marR="12700" marT="12700" marB="0" anchor="b"/>
                </a:tc>
              </a:tr>
              <a:tr h="453065">
                <a:tc>
                  <a:txBody>
                    <a:bodyPr/>
                    <a:lstStyle/>
                    <a:p>
                      <a:pPr algn="l" fontAlgn="b"/>
                      <a:r>
                        <a:rPr lang="en-US" sz="1200" u="none" strike="noStrike" dirty="0">
                          <a:effectLst/>
                        </a:rPr>
                        <a:t>knapsack-1000</a:t>
                      </a:r>
                      <a:endParaRPr lang="en-US" sz="1200" b="0" i="0" u="none" strike="noStrike" dirty="0">
                        <a:solidFill>
                          <a:srgbClr val="000000"/>
                        </a:solidFill>
                        <a:effectLst/>
                        <a:latin typeface="Calibri" charset="0"/>
                      </a:endParaRPr>
                    </a:p>
                  </a:txBody>
                  <a:tcPr marL="12700" marR="12700" marT="12700" marB="0" anchor="b"/>
                </a:tc>
                <a:tc>
                  <a:txBody>
                    <a:bodyPr/>
                    <a:lstStyle/>
                    <a:p>
                      <a:pPr algn="r" fontAlgn="b"/>
                      <a:r>
                        <a:rPr lang="is-IS" sz="1200" u="none" strike="noStrike">
                          <a:effectLst/>
                        </a:rPr>
                        <a:t>1000</a:t>
                      </a:r>
                      <a:endParaRPr lang="is-IS" sz="1200" b="0" i="0" u="none" strike="noStrike">
                        <a:solidFill>
                          <a:srgbClr val="000000"/>
                        </a:solidFill>
                        <a:effectLst/>
                        <a:latin typeface="Calibri" charset="0"/>
                      </a:endParaRPr>
                    </a:p>
                  </a:txBody>
                  <a:tcPr marL="12700" marR="12700" marT="12700" marB="0" anchor="b"/>
                </a:tc>
                <a:tc>
                  <a:txBody>
                    <a:bodyPr/>
                    <a:lstStyle/>
                    <a:p>
                      <a:pPr algn="r" fontAlgn="b"/>
                      <a:r>
                        <a:rPr lang="nb-NO" sz="1200" u="none" strike="noStrike">
                          <a:effectLst/>
                        </a:rPr>
                        <a:t>5451.66</a:t>
                      </a:r>
                      <a:endParaRPr lang="nb-NO" sz="1200" b="0" i="0" u="none" strike="noStrike">
                        <a:solidFill>
                          <a:srgbClr val="000000"/>
                        </a:solidFill>
                        <a:effectLst/>
                        <a:latin typeface="Calibri" charset="0"/>
                      </a:endParaRPr>
                    </a:p>
                  </a:txBody>
                  <a:tcPr marL="12700" marR="12700" marT="12700" marB="0" anchor="b"/>
                </a:tc>
                <a:tc>
                  <a:txBody>
                    <a:bodyPr/>
                    <a:lstStyle/>
                    <a:p>
                      <a:pPr algn="r" fontAlgn="b"/>
                      <a:r>
                        <a:rPr lang="hr-HR" sz="1200" u="none" strike="noStrike" dirty="0">
                          <a:effectLst/>
                        </a:rPr>
                        <a:t>5462.72</a:t>
                      </a:r>
                      <a:endParaRPr lang="hr-HR" sz="1200" b="0" i="0" u="none" strike="noStrike" dirty="0">
                        <a:solidFill>
                          <a:srgbClr val="000000"/>
                        </a:solidFill>
                        <a:effectLst/>
                        <a:latin typeface="Calibri" charset="0"/>
                      </a:endParaRPr>
                    </a:p>
                  </a:txBody>
                  <a:tcPr marL="12700" marR="12700" marT="12700" marB="0" anchor="b"/>
                </a:tc>
                <a:tc>
                  <a:txBody>
                    <a:bodyPr/>
                    <a:lstStyle/>
                    <a:p>
                      <a:pPr algn="r" fontAlgn="b"/>
                      <a:r>
                        <a:rPr lang="hr-HR" sz="1200" u="none" strike="noStrike">
                          <a:effectLst/>
                        </a:rPr>
                        <a:t>5568.23</a:t>
                      </a:r>
                      <a:endParaRPr lang="hr-HR" sz="1200" b="0" i="0" u="none" strike="noStrike">
                        <a:solidFill>
                          <a:srgbClr val="000000"/>
                        </a:solidFill>
                        <a:effectLst/>
                        <a:latin typeface="Calibri" charset="0"/>
                      </a:endParaRPr>
                    </a:p>
                  </a:txBody>
                  <a:tcPr marL="12700" marR="12700" marT="12700" marB="0" anchor="b"/>
                </a:tc>
                <a:tc>
                  <a:txBody>
                    <a:bodyPr/>
                    <a:lstStyle/>
                    <a:p>
                      <a:pPr algn="r" fontAlgn="b"/>
                      <a:r>
                        <a:rPr lang="hr-HR" sz="1200" u="none" strike="noStrike">
                          <a:effectLst/>
                        </a:rPr>
                        <a:t>5709.12</a:t>
                      </a:r>
                      <a:endParaRPr lang="hr-HR" sz="1200" b="0" i="0" u="none" strike="noStrike">
                        <a:solidFill>
                          <a:srgbClr val="000000"/>
                        </a:solidFill>
                        <a:effectLst/>
                        <a:latin typeface="Calibri" charset="0"/>
                      </a:endParaRPr>
                    </a:p>
                  </a:txBody>
                  <a:tcPr marL="12700" marR="12700" marT="12700" marB="0" anchor="b"/>
                </a:tc>
                <a:tc>
                  <a:txBody>
                    <a:bodyPr/>
                    <a:lstStyle/>
                    <a:p>
                      <a:pPr algn="r" fontAlgn="b"/>
                      <a:r>
                        <a:rPr lang="hr-HR" sz="1200" u="none" strike="noStrike" dirty="0">
                          <a:effectLst/>
                        </a:rPr>
                        <a:t>5814.63</a:t>
                      </a:r>
                      <a:endParaRPr lang="hr-HR" sz="1200" b="0" i="0" u="none" strike="noStrike" dirty="0">
                        <a:solidFill>
                          <a:srgbClr val="000000"/>
                        </a:solidFill>
                        <a:effectLst/>
                        <a:latin typeface="Calibri" charset="0"/>
                      </a:endParaRPr>
                    </a:p>
                  </a:txBody>
                  <a:tcPr marL="12700" marR="12700" marT="12700" marB="0" anchor="b"/>
                </a:tc>
              </a:tr>
            </a:tbl>
          </a:graphicData>
        </a:graphic>
      </p:graphicFrame>
    </p:spTree>
    <p:extLst>
      <p:ext uri="{BB962C8B-B14F-4D97-AF65-F5344CB8AC3E}">
        <p14:creationId xmlns:p14="http://schemas.microsoft.com/office/powerpoint/2010/main" val="2420973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6929" y="299042"/>
            <a:ext cx="7091917" cy="1485900"/>
          </a:xfrm>
        </p:spPr>
        <p:txBody>
          <a:bodyPr>
            <a:normAutofit/>
          </a:bodyPr>
          <a:lstStyle/>
          <a:p>
            <a:r>
              <a:rPr lang="en-US" sz="4800" dirty="0" smtClean="0"/>
              <a:t>Intro to Quantum Computing</a:t>
            </a:r>
            <a:endParaRPr lang="en-US" sz="4800" dirty="0"/>
          </a:p>
        </p:txBody>
      </p:sp>
      <p:pic>
        <p:nvPicPr>
          <p:cNvPr id="7" name="Picture 6"/>
          <p:cNvPicPr>
            <a:picLocks noChangeAspect="1"/>
          </p:cNvPicPr>
          <p:nvPr/>
        </p:nvPicPr>
        <p:blipFill>
          <a:blip r:embed="rId2"/>
          <a:stretch>
            <a:fillRect/>
          </a:stretch>
        </p:blipFill>
        <p:spPr>
          <a:xfrm>
            <a:off x="4679697" y="1222744"/>
            <a:ext cx="7228890" cy="5425728"/>
          </a:xfrm>
          <a:prstGeom prst="rect">
            <a:avLst/>
          </a:prstGeom>
        </p:spPr>
      </p:pic>
    </p:spTree>
    <p:extLst>
      <p:ext uri="{BB962C8B-B14F-4D97-AF65-F5344CB8AC3E}">
        <p14:creationId xmlns:p14="http://schemas.microsoft.com/office/powerpoint/2010/main" val="15192125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Future Work</a:t>
            </a:r>
            <a:endParaRPr lang="en-US" sz="4800" dirty="0"/>
          </a:p>
        </p:txBody>
      </p:sp>
      <p:sp>
        <p:nvSpPr>
          <p:cNvPr id="3" name="Content Placeholder 2"/>
          <p:cNvSpPr>
            <a:spLocks noGrp="1"/>
          </p:cNvSpPr>
          <p:nvPr>
            <p:ph idx="1"/>
          </p:nvPr>
        </p:nvSpPr>
        <p:spPr>
          <a:xfrm>
            <a:off x="1371600" y="1881963"/>
            <a:ext cx="9601200" cy="3581400"/>
          </a:xfrm>
        </p:spPr>
        <p:txBody>
          <a:bodyPr>
            <a:noAutofit/>
          </a:bodyPr>
          <a:lstStyle/>
          <a:p>
            <a:r>
              <a:rPr lang="en-US" sz="3200" dirty="0" smtClean="0"/>
              <a:t>Improve the result of any optimization problem with a limiting factor</a:t>
            </a:r>
          </a:p>
          <a:p>
            <a:endParaRPr lang="en-US" sz="3200" dirty="0" smtClean="0"/>
          </a:p>
          <a:p>
            <a:r>
              <a:rPr lang="en-US" sz="3200" dirty="0" smtClean="0"/>
              <a:t>Knapsack problem to optimize the fuel available for space expeditions.</a:t>
            </a:r>
          </a:p>
          <a:p>
            <a:endParaRPr lang="en-US" sz="3200" dirty="0" smtClean="0"/>
          </a:p>
          <a:p>
            <a:r>
              <a:rPr lang="en-US" sz="3200" dirty="0" smtClean="0"/>
              <a:t>Predict interactions between communities</a:t>
            </a:r>
          </a:p>
        </p:txBody>
      </p:sp>
    </p:spTree>
    <p:extLst>
      <p:ext uri="{BB962C8B-B14F-4D97-AF65-F5344CB8AC3E}">
        <p14:creationId xmlns:p14="http://schemas.microsoft.com/office/powerpoint/2010/main" val="18323209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dirty="0" smtClean="0"/>
              <a:t>Wang</a:t>
            </a:r>
            <a:r>
              <a:rPr lang="en-US" dirty="0"/>
              <a:t>, H., Liu, J., </a:t>
            </a:r>
            <a:r>
              <a:rPr lang="en-US" dirty="0" err="1"/>
              <a:t>Zhi</a:t>
            </a:r>
            <a:r>
              <a:rPr lang="en-US" dirty="0"/>
              <a:t> J., &amp; Fu, C. (2013, Mar 9). The Improvement of Quantum 	Genetic Algorithm and Its Application on Function Optimization. </a:t>
            </a:r>
            <a:r>
              <a:rPr lang="en-US" i="1" dirty="0" err="1"/>
              <a:t>Hindawi</a:t>
            </a:r>
            <a:r>
              <a:rPr lang="en-US" dirty="0"/>
              <a:t>, </a:t>
            </a:r>
            <a:r>
              <a:rPr lang="en-US" i="1" dirty="0"/>
              <a:t>2013. 	</a:t>
            </a:r>
            <a:r>
              <a:rPr lang="en-US" dirty="0"/>
              <a:t>http://</a:t>
            </a:r>
            <a:r>
              <a:rPr lang="en-US" dirty="0" err="1"/>
              <a:t>dx.doi.org</a:t>
            </a:r>
            <a:r>
              <a:rPr lang="en-US" dirty="0"/>
              <a:t>/10.1155/2013/730749 </a:t>
            </a:r>
          </a:p>
          <a:p>
            <a:r>
              <a:rPr lang="en-US" dirty="0" smtClean="0"/>
              <a:t>(</a:t>
            </a:r>
            <a:r>
              <a:rPr lang="en-US" dirty="0"/>
              <a:t>2017, Aug). Dynamic Programing | Set 10 (0-1 Knapsack Problem). </a:t>
            </a:r>
            <a:r>
              <a:rPr lang="en-US" i="1" dirty="0"/>
              <a:t>Geeks for 	Geeks. </a:t>
            </a:r>
            <a:r>
              <a:rPr lang="en-US" dirty="0"/>
              <a:t>Retrieved from </a:t>
            </a:r>
            <a:r>
              <a:rPr lang="en-US" dirty="0" err="1"/>
              <a:t>www.geeksforgeeks.org</a:t>
            </a:r>
            <a:r>
              <a:rPr lang="en-US" dirty="0"/>
              <a:t>/knapsack-problem/</a:t>
            </a:r>
          </a:p>
          <a:p>
            <a:r>
              <a:rPr lang="en-US" dirty="0" err="1"/>
              <a:t>Nowotniak</a:t>
            </a:r>
            <a:r>
              <a:rPr lang="en-US" dirty="0"/>
              <a:t>, R., Kucharski, J. (2014, Sept). Higher-Order Quantum-Inspired Genetic 	Algorithms. </a:t>
            </a:r>
            <a:r>
              <a:rPr lang="en-US" i="1" dirty="0"/>
              <a:t>IEEE</a:t>
            </a:r>
            <a:r>
              <a:rPr lang="en-US" dirty="0"/>
              <a:t>. doi: 10.15439/2014F99</a:t>
            </a:r>
          </a:p>
          <a:p>
            <a:endParaRPr lang="en-US" dirty="0"/>
          </a:p>
        </p:txBody>
      </p:sp>
    </p:spTree>
    <p:extLst>
      <p:ext uri="{BB962C8B-B14F-4D97-AF65-F5344CB8AC3E}">
        <p14:creationId xmlns:p14="http://schemas.microsoft.com/office/powerpoint/2010/main" val="7049404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90107"/>
            <a:ext cx="9601200" cy="1485900"/>
          </a:xfrm>
        </p:spPr>
        <p:txBody>
          <a:bodyPr>
            <a:normAutofit/>
          </a:bodyPr>
          <a:lstStyle/>
          <a:p>
            <a:r>
              <a:rPr lang="en-US" sz="4800" dirty="0" smtClean="0"/>
              <a:t>References: Pictures</a:t>
            </a:r>
            <a:endParaRPr lang="en-US" sz="4800" dirty="0"/>
          </a:p>
        </p:txBody>
      </p:sp>
      <p:sp>
        <p:nvSpPr>
          <p:cNvPr id="3" name="Content Placeholder 2"/>
          <p:cNvSpPr>
            <a:spLocks noGrp="1"/>
          </p:cNvSpPr>
          <p:nvPr>
            <p:ph idx="1"/>
          </p:nvPr>
        </p:nvSpPr>
        <p:spPr/>
        <p:txBody>
          <a:bodyPr>
            <a:normAutofit/>
          </a:bodyPr>
          <a:lstStyle/>
          <a:p>
            <a:r>
              <a:rPr lang="en-US" dirty="0"/>
              <a:t>Black Box. </a:t>
            </a:r>
            <a:r>
              <a:rPr lang="en-US" i="1" dirty="0" err="1"/>
              <a:t>Tv</a:t>
            </a:r>
            <a:r>
              <a:rPr lang="en-US" i="1" dirty="0"/>
              <a:t> tropes</a:t>
            </a:r>
            <a:r>
              <a:rPr lang="en-US" dirty="0"/>
              <a:t>. Retrieved from 	</a:t>
            </a:r>
            <a:r>
              <a:rPr lang="en-US" dirty="0" err="1" smtClean="0"/>
              <a:t>tvtropes.org</a:t>
            </a:r>
            <a:r>
              <a:rPr lang="en-US" dirty="0" smtClean="0"/>
              <a:t>/</a:t>
            </a:r>
            <a:r>
              <a:rPr lang="en-US" dirty="0" err="1" smtClean="0"/>
              <a:t>pmwiki</a:t>
            </a:r>
            <a:r>
              <a:rPr lang="en-US" dirty="0" smtClean="0"/>
              <a:t>/</a:t>
            </a:r>
            <a:r>
              <a:rPr lang="en-US" dirty="0" err="1" smtClean="0"/>
              <a:t>pmwiki.php</a:t>
            </a:r>
            <a:r>
              <a:rPr lang="en-US" dirty="0" smtClean="0"/>
              <a:t>/Main/</a:t>
            </a:r>
            <a:r>
              <a:rPr lang="en-US" dirty="0" err="1" smtClean="0"/>
              <a:t>BlackBox</a:t>
            </a:r>
            <a:endParaRPr lang="en-US" dirty="0" smtClean="0"/>
          </a:p>
          <a:p>
            <a:r>
              <a:rPr lang="en-US" dirty="0" smtClean="0"/>
              <a:t>Bone</a:t>
            </a:r>
            <a:r>
              <a:rPr lang="en-US" dirty="0"/>
              <a:t>, S., Castro M. (n.d.). A Brief History of Quantum Computing . Retrieved from 	</a:t>
            </a:r>
            <a:r>
              <a:rPr lang="en-US" dirty="0" err="1"/>
              <a:t>www.doc.ic.ac.uk</a:t>
            </a:r>
            <a:r>
              <a:rPr lang="en-US" dirty="0"/>
              <a:t>/~</a:t>
            </a:r>
            <a:r>
              <a:rPr lang="en-US" dirty="0" err="1"/>
              <a:t>nd</a:t>
            </a:r>
            <a:r>
              <a:rPr lang="en-US" dirty="0"/>
              <a:t>/surprise_97/journal/vol4/spb3/</a:t>
            </a:r>
          </a:p>
          <a:p>
            <a:r>
              <a:rPr lang="en-US" dirty="0" smtClean="0"/>
              <a:t>(</a:t>
            </a:r>
            <a:r>
              <a:rPr lang="en-US" dirty="0"/>
              <a:t>2017, Nov 14). Quantum leap spells new age of computing. </a:t>
            </a:r>
            <a:r>
              <a:rPr lang="en-US" i="1" dirty="0"/>
              <a:t>The Day</a:t>
            </a:r>
            <a:r>
              <a:rPr lang="en-US" dirty="0"/>
              <a:t>. Retrieved 	from http://</a:t>
            </a:r>
            <a:r>
              <a:rPr lang="en-US" dirty="0" err="1"/>
              <a:t>theday.co.uk</a:t>
            </a:r>
            <a:r>
              <a:rPr lang="en-US" dirty="0"/>
              <a:t>/technology/quantum-leap-spells-new-age-of-	</a:t>
            </a:r>
            <a:r>
              <a:rPr lang="en-US" dirty="0" smtClean="0"/>
              <a:t>computing</a:t>
            </a:r>
          </a:p>
          <a:p>
            <a:r>
              <a:rPr lang="en-US" dirty="0" err="1" smtClean="0"/>
              <a:t>Trimok</a:t>
            </a:r>
            <a:r>
              <a:rPr lang="en-US" dirty="0" smtClean="0"/>
              <a:t> </a:t>
            </a:r>
            <a:r>
              <a:rPr lang="en-US" dirty="0"/>
              <a:t>(2013, Dec 24). Particle in a 1-D box and the correspondence principle [</a:t>
            </a:r>
            <a:r>
              <a:rPr lang="en-US" dirty="0" err="1"/>
              <a:t>Msg</a:t>
            </a:r>
            <a:r>
              <a:rPr lang="en-US" dirty="0"/>
              <a:t> 	1]. Message posted to </a:t>
            </a:r>
            <a:r>
              <a:rPr lang="en-US" dirty="0" err="1"/>
              <a:t>physics.stackexchange.com</a:t>
            </a:r>
            <a:r>
              <a:rPr lang="en-US" dirty="0"/>
              <a:t>/questions/91221/particle-	</a:t>
            </a:r>
            <a:r>
              <a:rPr lang="en-US" dirty="0" smtClean="0"/>
              <a:t>in-a-1-d-box-and-the-correspondence-principle?answertab=</a:t>
            </a:r>
            <a:r>
              <a:rPr lang="en-US" dirty="0" err="1" smtClean="0"/>
              <a:t>oldest#tab-top</a:t>
            </a:r>
            <a:endParaRPr lang="en-US" dirty="0" smtClean="0"/>
          </a:p>
          <a:p>
            <a:endParaRPr lang="en-US" dirty="0"/>
          </a:p>
          <a:p>
            <a:endParaRPr lang="en-US" dirty="0"/>
          </a:p>
        </p:txBody>
      </p:sp>
    </p:spTree>
    <p:extLst>
      <p:ext uri="{BB962C8B-B14F-4D97-AF65-F5344CB8AC3E}">
        <p14:creationId xmlns:p14="http://schemas.microsoft.com/office/powerpoint/2010/main" val="7876773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2860158" cy="1485900"/>
          </a:xfrm>
        </p:spPr>
        <p:txBody>
          <a:bodyPr>
            <a:normAutofit/>
          </a:bodyPr>
          <a:lstStyle/>
          <a:p>
            <a:r>
              <a:rPr lang="en-US" sz="4800" dirty="0" smtClean="0"/>
              <a:t>Knapsack Problem</a:t>
            </a:r>
            <a:endParaRPr lang="en-US" sz="4800" dirty="0"/>
          </a:p>
        </p:txBody>
      </p:sp>
      <p:pic>
        <p:nvPicPr>
          <p:cNvPr id="4" name="Picture 3"/>
          <p:cNvPicPr>
            <a:picLocks noChangeAspect="1"/>
          </p:cNvPicPr>
          <p:nvPr/>
        </p:nvPicPr>
        <p:blipFill>
          <a:blip r:embed="rId2"/>
          <a:stretch>
            <a:fillRect/>
          </a:stretch>
        </p:blipFill>
        <p:spPr>
          <a:xfrm>
            <a:off x="4971267" y="303029"/>
            <a:ext cx="7121769" cy="6172200"/>
          </a:xfrm>
          <a:prstGeom prst="rect">
            <a:avLst/>
          </a:prstGeom>
        </p:spPr>
      </p:pic>
    </p:spTree>
    <p:extLst>
      <p:ext uri="{BB962C8B-B14F-4D97-AF65-F5344CB8AC3E}">
        <p14:creationId xmlns:p14="http://schemas.microsoft.com/office/powerpoint/2010/main" val="19076998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Math Behind the Knapsack</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71599" y="1713430"/>
                <a:ext cx="9908849" cy="3926793"/>
              </a:xfrm>
            </p:spPr>
            <p:txBody>
              <a:bodyPr>
                <a:normAutofit fontScale="92500" lnSpcReduction="10000"/>
              </a:bodyPr>
              <a:lstStyle/>
              <a:p>
                <a:r>
                  <a:rPr lang="en-US" dirty="0" smtClean="0"/>
                  <a:t>m = 250</a:t>
                </a:r>
              </a:p>
              <a:p>
                <a:r>
                  <a:rPr lang="en-US" dirty="0"/>
                  <a:t>w</a:t>
                </a:r>
                <a:r>
                  <a:rPr lang="en-US" baseline="-25000" dirty="0" smtClean="0"/>
                  <a:t>i</a:t>
                </a:r>
                <a:r>
                  <a:rPr lang="en-US" dirty="0" smtClean="0"/>
                  <a:t> = a uniformly random number [1,10)</a:t>
                </a:r>
              </a:p>
              <a:p>
                <a:r>
                  <a:rPr lang="en-US" dirty="0"/>
                  <a:t>p</a:t>
                </a:r>
                <a:r>
                  <a:rPr lang="en-US" baseline="-25000" dirty="0" smtClean="0"/>
                  <a:t>i</a:t>
                </a:r>
                <a:r>
                  <a:rPr lang="en-US" dirty="0" smtClean="0"/>
                  <a:t> = </a:t>
                </a:r>
                <a:r>
                  <a:rPr lang="en-US" dirty="0"/>
                  <a:t>w</a:t>
                </a:r>
                <a:r>
                  <a:rPr lang="en-US" baseline="-25000" dirty="0"/>
                  <a:t>i</a:t>
                </a:r>
                <a:r>
                  <a:rPr lang="en-US" dirty="0"/>
                  <a:t> </a:t>
                </a:r>
                <a:r>
                  <a:rPr lang="en-US" dirty="0" smtClean="0"/>
                  <a:t>+ 5</a:t>
                </a:r>
              </a:p>
              <a:p>
                <a:r>
                  <a:rPr lang="en-US" dirty="0"/>
                  <a:t>x</a:t>
                </a:r>
                <a:r>
                  <a:rPr lang="en-US" baseline="-25000" dirty="0" smtClean="0"/>
                  <a:t>i</a:t>
                </a:r>
                <a:r>
                  <a:rPr lang="en-US" dirty="0" smtClean="0"/>
                  <a:t> = a binary string from the Quantum Population</a:t>
                </a:r>
              </a:p>
              <a:p>
                <a:pPr marL="0" indent="0" algn="ctr">
                  <a:buNone/>
                </a:pPr>
                <a:endParaRPr lang="en-US" b="0" i="1" dirty="0" smtClean="0">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charset="0"/>
                        </a:rPr>
                        <m:t>𝑓</m:t>
                      </m:r>
                      <m:d>
                        <m:dPr>
                          <m:ctrlPr>
                            <a:rPr lang="en-US" b="0" i="1" smtClean="0">
                              <a:latin typeface="Cambria Math" charset="0"/>
                            </a:rPr>
                          </m:ctrlPr>
                        </m:dPr>
                        <m:e>
                          <m:r>
                            <a:rPr lang="en-US" b="0" i="1" smtClean="0">
                              <a:latin typeface="Cambria Math" charset="0"/>
                            </a:rPr>
                            <m:t>𝑥</m:t>
                          </m:r>
                        </m:e>
                      </m:d>
                      <m:r>
                        <a:rPr lang="en-US" b="0" i="1" smtClean="0">
                          <a:latin typeface="Cambria Math" charset="0"/>
                        </a:rPr>
                        <m:t>= </m:t>
                      </m:r>
                      <m:nary>
                        <m:naryPr>
                          <m:chr m:val="∑"/>
                          <m:ctrlPr>
                            <a:rPr lang="is-IS" b="0" i="1" smtClean="0">
                              <a:latin typeface="Cambria Math"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𝑚</m:t>
                          </m:r>
                        </m:sup>
                        <m:e>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e>
                      </m:nary>
                    </m:oMath>
                  </m:oMathPara>
                </a14:m>
                <a:endParaRPr lang="en-US" dirty="0" smtClean="0"/>
              </a:p>
              <a:p>
                <a:pPr marL="0" indent="0" algn="ctr">
                  <a:buNone/>
                </a:pPr>
                <a:endParaRPr lang="en-US" dirty="0" smtClean="0"/>
              </a:p>
              <a:p>
                <a:pPr marL="0" indent="0" algn="ctr">
                  <a:buNone/>
                </a:pPr>
                <a14:m>
                  <m:oMathPara xmlns:m="http://schemas.openxmlformats.org/officeDocument/2006/math">
                    <m:oMathParaPr>
                      <m:jc m:val="center"/>
                    </m:oMathParaPr>
                    <m:oMath xmlns:m="http://schemas.openxmlformats.org/officeDocument/2006/math">
                      <m:r>
                        <a:rPr lang="en-US" b="0" i="1" smtClean="0">
                          <a:latin typeface="Cambria Math" charset="0"/>
                        </a:rPr>
                        <m:t>𝐶</m:t>
                      </m:r>
                      <m:r>
                        <a:rPr lang="en-US" b="0" i="1" smtClean="0">
                          <a:latin typeface="Cambria Math" charset="0"/>
                        </a:rPr>
                        <m:t>= </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2</m:t>
                          </m:r>
                        </m:den>
                      </m:f>
                      <m:nary>
                        <m:naryPr>
                          <m:chr m:val="∑"/>
                          <m:ctrlPr>
                            <a:rPr lang="is-IS" b="0" i="1" smtClean="0">
                              <a:latin typeface="Cambria Math"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𝑚</m:t>
                          </m:r>
                        </m:sup>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e>
                      </m:nary>
                    </m:oMath>
                  </m:oMathPara>
                </a14:m>
                <a:endParaRPr lang="en-US" dirty="0" smtClean="0"/>
              </a:p>
              <a:p>
                <a:endParaRPr lang="en-US" dirty="0" smtClean="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71599" y="1713430"/>
                <a:ext cx="9908849" cy="3926793"/>
              </a:xfrm>
              <a:blipFill rotWithShape="0">
                <a:blip r:embed="rId2"/>
                <a:stretch>
                  <a:fillRect l="-492" t="-2019"/>
                </a:stretch>
              </a:blipFill>
            </p:spPr>
            <p:txBody>
              <a:bodyPr/>
              <a:lstStyle/>
              <a:p>
                <a:r>
                  <a:rPr lang="en-US">
                    <a:noFill/>
                  </a:rPr>
                  <a:t> </a:t>
                </a:r>
              </a:p>
            </p:txBody>
          </p:sp>
        </mc:Fallback>
      </mc:AlternateContent>
    </p:spTree>
    <p:extLst>
      <p:ext uri="{BB962C8B-B14F-4D97-AF65-F5344CB8AC3E}">
        <p14:creationId xmlns:p14="http://schemas.microsoft.com/office/powerpoint/2010/main" val="1790466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8E2B8A2D-F46F-4DA5-8AFF-BC57461C281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4743" y="685800"/>
            <a:ext cx="5793475" cy="1485900"/>
          </a:xfrm>
        </p:spPr>
        <p:txBody>
          <a:bodyPr>
            <a:normAutofit/>
          </a:bodyPr>
          <a:lstStyle/>
          <a:p>
            <a:r>
              <a:rPr lang="en-US" sz="4100" dirty="0"/>
              <a:t>Background: Initialization of Quantum Population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84743" y="2286000"/>
                <a:ext cx="5793475" cy="3581400"/>
              </a:xfrm>
            </p:spPr>
            <p:txBody>
              <a:bodyPr>
                <a:normAutofit/>
              </a:bodyPr>
              <a:lstStyle/>
              <a:p>
                <a14:m>
                  <m:oMath xmlns:m="http://schemas.openxmlformats.org/officeDocument/2006/math">
                    <m:d>
                      <m:dPr>
                        <m:begChr m:val="|"/>
                        <m:endChr m:val="|"/>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𝜓</m:t>
                        </m:r>
                        <m:r>
                          <a:rPr lang="en-US" b="0" i="1" smtClean="0">
                            <a:latin typeface="Cambria Math" charset="0"/>
                            <a:ea typeface="Cambria Math" charset="0"/>
                            <a:cs typeface="Cambria Math" charset="0"/>
                          </a:rPr>
                          <m:t>&gt; = </m:t>
                        </m:r>
                        <m:r>
                          <a:rPr lang="en-US" b="0" i="1" smtClean="0">
                            <a:latin typeface="Cambria Math" charset="0"/>
                            <a:ea typeface="Cambria Math" charset="0"/>
                            <a:cs typeface="Cambria Math" charset="0"/>
                          </a:rPr>
                          <m:t>𝛼</m:t>
                        </m:r>
                      </m:e>
                    </m:d>
                    <m:r>
                      <a:rPr lang="en-US" b="0" i="1" smtClean="0">
                        <a:latin typeface="Cambria Math" charset="0"/>
                        <a:ea typeface="Cambria Math" charset="0"/>
                        <a:cs typeface="Cambria Math" charset="0"/>
                      </a:rPr>
                      <m:t>0</m:t>
                    </m:r>
                    <m:r>
                      <a:rPr lang="mr-IN" b="0" i="1" smtClean="0">
                        <a:latin typeface="Cambria Math" charset="0"/>
                        <a:ea typeface="Cambria Math" charset="0"/>
                        <a:cs typeface="Cambria Math" charset="0"/>
                      </a:rPr>
                      <m:t>&gt;</m:t>
                    </m:r>
                    <m:r>
                      <a:rPr lang="en-US" b="0" i="1" smtClean="0">
                        <a:latin typeface="Cambria Math" charset="0"/>
                        <a:ea typeface="Cambria Math" charset="0"/>
                        <a:cs typeface="Cambria Math" charset="0"/>
                      </a:rPr>
                      <m:t> + </m:t>
                    </m:r>
                    <m:r>
                      <a:rPr lang="en-US" b="0" i="1" smtClean="0">
                        <a:latin typeface="Cambria Math" charset="0"/>
                        <a:ea typeface="Cambria Math" charset="0"/>
                        <a:cs typeface="Cambria Math" charset="0"/>
                      </a:rPr>
                      <m:t>𝛽</m:t>
                    </m:r>
                    <m:r>
                      <a:rPr lang="en-US" b="0" i="1" smtClean="0">
                        <a:latin typeface="Cambria Math" charset="0"/>
                        <a:ea typeface="Cambria Math" charset="0"/>
                        <a:cs typeface="Cambria Math" charset="0"/>
                      </a:rPr>
                      <m:t>|1&gt;</m:t>
                    </m:r>
                  </m:oMath>
                </a14:m>
                <a:endParaRPr lang="en-US" b="0" dirty="0">
                  <a:ea typeface="Cambria Math" charset="0"/>
                  <a:cs typeface="Cambria Math" charset="0"/>
                </a:endParaRPr>
              </a:p>
              <a:p>
                <a:r>
                  <a:rPr lang="en-US" dirty="0"/>
                  <a:t>Alpha and Beta are probability amplitudes with </a:t>
                </a:r>
                <a14:m>
                  <m:oMath xmlns:m="http://schemas.openxmlformats.org/officeDocument/2006/math">
                    <m:sSup>
                      <m:sSupPr>
                        <m:ctrlPr>
                          <a:rPr lang="en-US" i="1" smtClean="0">
                            <a:latin typeface="Cambria Math" charset="0"/>
                          </a:rPr>
                        </m:ctrlPr>
                      </m:sSupPr>
                      <m:e>
                        <m:r>
                          <a:rPr lang="en-US" b="0" i="1" smtClean="0">
                            <a:latin typeface="Cambria Math" charset="0"/>
                          </a:rPr>
                          <m:t>|</m:t>
                        </m:r>
                        <m:r>
                          <a:rPr lang="en-US" b="0" i="1" smtClean="0">
                            <a:latin typeface="Cambria Math" charset="0"/>
                            <a:ea typeface="Cambria Math" charset="0"/>
                            <a:cs typeface="Cambria Math" charset="0"/>
                          </a:rPr>
                          <m:t>𝛼</m:t>
                        </m:r>
                        <m:r>
                          <a:rPr lang="en-US" b="0" i="1" smtClean="0">
                            <a:latin typeface="Cambria Math" charset="0"/>
                            <a:ea typeface="Cambria Math" charset="0"/>
                            <a:cs typeface="Cambria Math" charset="0"/>
                          </a:rPr>
                          <m:t>|</m:t>
                        </m:r>
                      </m:e>
                      <m:sup>
                        <m:r>
                          <a:rPr lang="en-US" b="0" i="1" smtClean="0">
                            <a:latin typeface="Cambria Math" charset="0"/>
                          </a:rPr>
                          <m:t>2</m:t>
                        </m:r>
                      </m:sup>
                    </m:sSup>
                    <m:r>
                      <a:rPr lang="en-US" b="0" i="1" smtClean="0">
                        <a:latin typeface="Cambria Math" charset="0"/>
                      </a:rPr>
                      <m:t>+ </m:t>
                    </m:r>
                    <m:sSup>
                      <m:sSupPr>
                        <m:ctrlPr>
                          <a:rPr lang="en-US" b="0" i="1" smtClean="0">
                            <a:latin typeface="Cambria Math" charset="0"/>
                          </a:rPr>
                        </m:ctrlPr>
                      </m:sSupPr>
                      <m:e>
                        <m:r>
                          <a:rPr lang="en-US" b="0" i="1" smtClean="0">
                            <a:latin typeface="Cambria Math" charset="0"/>
                          </a:rPr>
                          <m:t>|</m:t>
                        </m:r>
                        <m:r>
                          <a:rPr lang="en-US" b="0" i="1" smtClean="0">
                            <a:latin typeface="Cambria Math" charset="0"/>
                            <a:ea typeface="Cambria Math" charset="0"/>
                            <a:cs typeface="Cambria Math" charset="0"/>
                          </a:rPr>
                          <m:t>𝛽</m:t>
                        </m:r>
                        <m:r>
                          <a:rPr lang="en-US" b="0" i="1" smtClean="0">
                            <a:latin typeface="Cambria Math" charset="0"/>
                            <a:ea typeface="Cambria Math" charset="0"/>
                            <a:cs typeface="Cambria Math" charset="0"/>
                          </a:rPr>
                          <m:t>|</m:t>
                        </m:r>
                      </m:e>
                      <m:sup>
                        <m:r>
                          <a:rPr lang="en-US" b="0" i="1" smtClean="0">
                            <a:latin typeface="Cambria Math" charset="0"/>
                          </a:rPr>
                          <m:t>2</m:t>
                        </m:r>
                      </m:sup>
                    </m:sSup>
                    <m:r>
                      <a:rPr lang="en-US" b="0" i="1" smtClean="0">
                        <a:latin typeface="Cambria Math" charset="0"/>
                      </a:rPr>
                      <m:t>=1</m:t>
                    </m:r>
                  </m:oMath>
                </a14:m>
                <a:endParaRPr lang="en-US" dirty="0"/>
              </a:p>
              <a:p>
                <a:r>
                  <a:rPr lang="en-US" dirty="0"/>
                  <a:t>Quantum Chromosome is a single-layer array of quantum genes and a quantum population is a matrix of these vectors</a:t>
                </a:r>
              </a:p>
              <a:p>
                <a:r>
                  <a:rPr lang="en-US" dirty="0"/>
                  <a:t>The Quantum Population is initialized with linear superposition of states </a:t>
                </a:r>
                <a14:m>
                  <m:oMath xmlns:m="http://schemas.openxmlformats.org/officeDocument/2006/math">
                    <m:r>
                      <a:rPr lang="en-US" b="0" i="1" smtClean="0">
                        <a:latin typeface="Cambria Math" charset="0"/>
                      </a:rPr>
                      <m:t>(</m:t>
                    </m:r>
                    <m:f>
                      <m:fPr>
                        <m:ctrlPr>
                          <a:rPr lang="mr-IN" b="0" i="1" smtClean="0">
                            <a:latin typeface="Cambria Math" charset="0"/>
                          </a:rPr>
                        </m:ctrlPr>
                      </m:fPr>
                      <m:num>
                        <m:rad>
                          <m:radPr>
                            <m:degHide m:val="on"/>
                            <m:ctrlPr>
                              <a:rPr lang="mr-IN" b="0" i="1" smtClean="0">
                                <a:latin typeface="Cambria Math" charset="0"/>
                              </a:rPr>
                            </m:ctrlPr>
                          </m:radPr>
                          <m:deg/>
                          <m:e>
                            <m:r>
                              <a:rPr lang="en-US" b="0" i="1" smtClean="0">
                                <a:latin typeface="Cambria Math" charset="0"/>
                              </a:rPr>
                              <m:t>2</m:t>
                            </m:r>
                          </m:e>
                        </m:rad>
                      </m:num>
                      <m:den>
                        <m:r>
                          <a:rPr lang="en-US" b="0" i="1" smtClean="0">
                            <a:latin typeface="Cambria Math" charset="0"/>
                          </a:rPr>
                          <m:t>2</m:t>
                        </m:r>
                      </m:den>
                    </m:f>
                    <m:d>
                      <m:dPr>
                        <m:begChr m:val="|"/>
                        <m:endChr m:val="|"/>
                        <m:ctrlPr>
                          <a:rPr lang="en-US" b="0" i="1" smtClean="0">
                            <a:latin typeface="Cambria Math" charset="0"/>
                          </a:rPr>
                        </m:ctrlPr>
                      </m:dPr>
                      <m:e>
                        <m:r>
                          <a:rPr lang="en-US" b="0" i="1" smtClean="0">
                            <a:latin typeface="Cambria Math" charset="0"/>
                          </a:rPr>
                          <m:t>0&gt; + </m:t>
                        </m:r>
                        <m:f>
                          <m:fPr>
                            <m:ctrlPr>
                              <a:rPr lang="mr-IN" b="0" i="1" smtClean="0">
                                <a:latin typeface="Cambria Math" charset="0"/>
                              </a:rPr>
                            </m:ctrlPr>
                          </m:fPr>
                          <m:num>
                            <m:rad>
                              <m:radPr>
                                <m:degHide m:val="on"/>
                                <m:ctrlPr>
                                  <a:rPr lang="mr-IN" b="0" i="1" smtClean="0">
                                    <a:latin typeface="Cambria Math" charset="0"/>
                                  </a:rPr>
                                </m:ctrlPr>
                              </m:radPr>
                              <m:deg/>
                              <m:e>
                                <m:r>
                                  <a:rPr lang="en-US" b="0" i="1" smtClean="0">
                                    <a:latin typeface="Cambria Math" charset="0"/>
                                  </a:rPr>
                                  <m:t>2</m:t>
                                </m:r>
                              </m:e>
                            </m:rad>
                          </m:num>
                          <m:den>
                            <m:r>
                              <a:rPr lang="en-US" b="0" i="1" smtClean="0">
                                <a:latin typeface="Cambria Math" charset="0"/>
                              </a:rPr>
                              <m:t>2</m:t>
                            </m:r>
                          </m:den>
                        </m:f>
                      </m:e>
                    </m:d>
                    <m:r>
                      <a:rPr lang="en-US" b="0" i="1" smtClean="0">
                        <a:latin typeface="Cambria Math" charset="0"/>
                      </a:rPr>
                      <m:t>1&gt;)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84743" y="2286000"/>
                <a:ext cx="5793475" cy="3581400"/>
              </a:xfrm>
              <a:blipFill>
                <a:blip r:embed="rId2"/>
                <a:stretch>
                  <a:fillRect l="-947" t="-1020" r="-947"/>
                </a:stretch>
              </a:blipFill>
            </p:spPr>
            <p:txBody>
              <a:bodyPr/>
              <a:lstStyle/>
              <a:p>
                <a:r>
                  <a:rPr lang="en-US">
                    <a:noFill/>
                  </a:rPr>
                  <a:t> </a:t>
                </a:r>
              </a:p>
            </p:txBody>
          </p:sp>
        </mc:Fallback>
      </mc:AlternateContent>
      <p:sp>
        <p:nvSpPr>
          <p:cNvPr id="12" name="Rectangle 11">
            <a:extLst>
              <a:ext uri="{FF2B5EF4-FFF2-40B4-BE49-F238E27FC236}">
                <a16:creationId xmlns="" xmlns:a16="http://schemas.microsoft.com/office/drawing/2014/main" id="{292BAD85-00E4-4D0A-993C-8372E78E1A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7530" r="20898" b="-1"/>
          <a:stretch/>
        </p:blipFill>
        <p:spPr>
          <a:xfrm>
            <a:off x="8649158" y="643467"/>
            <a:ext cx="2505942" cy="2705100"/>
          </a:xfrm>
          <a:prstGeom prst="rect">
            <a:avLst/>
          </a:prstGeom>
          <a:ln>
            <a:noFill/>
          </a:ln>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7090" y="4167257"/>
            <a:ext cx="3730079" cy="1389454"/>
          </a:xfrm>
          <a:prstGeom prst="rect">
            <a:avLst/>
          </a:prstGeom>
          <a:ln>
            <a:noFill/>
          </a:ln>
          <a:effectLst/>
        </p:spPr>
      </p:pic>
    </p:spTree>
    <p:extLst>
      <p:ext uri="{BB962C8B-B14F-4D97-AF65-F5344CB8AC3E}">
        <p14:creationId xmlns:p14="http://schemas.microsoft.com/office/powerpoint/2010/main" val="4188515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446284"/>
            <a:ext cx="9601200" cy="1485900"/>
          </a:xfrm>
        </p:spPr>
        <p:txBody>
          <a:bodyPr/>
          <a:lstStyle/>
          <a:p>
            <a:r>
              <a:rPr lang="en-US" sz="4800" dirty="0" smtClean="0"/>
              <a:t>Background: Grouping </a:t>
            </a:r>
            <a:r>
              <a:rPr lang="en-US" sz="4800" smtClean="0"/>
              <a:t>into </a:t>
            </a:r>
            <a:br>
              <a:rPr lang="en-US" sz="4800" smtClean="0"/>
            </a:br>
            <a:r>
              <a:rPr lang="en-US" sz="4800" smtClean="0"/>
              <a:t>Registers</a:t>
            </a:r>
            <a:endParaRPr lang="en-US" dirty="0"/>
          </a:p>
        </p:txBody>
      </p:sp>
      <p:sp>
        <p:nvSpPr>
          <p:cNvPr id="3" name="Content Placeholder 2"/>
          <p:cNvSpPr>
            <a:spLocks noGrp="1"/>
          </p:cNvSpPr>
          <p:nvPr>
            <p:ph idx="1"/>
          </p:nvPr>
        </p:nvSpPr>
        <p:spPr>
          <a:xfrm>
            <a:off x="1140863" y="2060501"/>
            <a:ext cx="4731488" cy="3581400"/>
          </a:xfrm>
        </p:spPr>
        <p:txBody>
          <a:bodyPr>
            <a:noAutofit/>
          </a:bodyPr>
          <a:lstStyle/>
          <a:p>
            <a:r>
              <a:rPr lang="en-US" sz="3200" dirty="0" smtClean="0"/>
              <a:t>In the Quantum Population, every two qubits will be grouped into an individual quantum register to represent pairs of genes</a:t>
            </a:r>
            <a:endParaRPr lang="en-US" sz="3200" dirty="0"/>
          </a:p>
        </p:txBody>
      </p:sp>
      <p:pic>
        <p:nvPicPr>
          <p:cNvPr id="4" name="Picture 3"/>
          <p:cNvPicPr>
            <a:picLocks noChangeAspect="1"/>
          </p:cNvPicPr>
          <p:nvPr/>
        </p:nvPicPr>
        <p:blipFill>
          <a:blip r:embed="rId2"/>
          <a:stretch>
            <a:fillRect/>
          </a:stretch>
        </p:blipFill>
        <p:spPr>
          <a:xfrm>
            <a:off x="7761554" y="1428750"/>
            <a:ext cx="3211246" cy="240843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2351" y="4076700"/>
            <a:ext cx="5867400" cy="2362200"/>
          </a:xfrm>
          <a:prstGeom prst="rect">
            <a:avLst/>
          </a:prstGeom>
        </p:spPr>
      </p:pic>
    </p:spTree>
    <p:extLst>
      <p:ext uri="{BB962C8B-B14F-4D97-AF65-F5344CB8AC3E}">
        <p14:creationId xmlns:p14="http://schemas.microsoft.com/office/powerpoint/2010/main" val="2941269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90650" y="685800"/>
            <a:ext cx="9886950" cy="1485900"/>
          </a:xfrm>
        </p:spPr>
        <p:txBody>
          <a:bodyPr>
            <a:normAutofit/>
          </a:bodyPr>
          <a:lstStyle/>
          <a:p>
            <a:r>
              <a:rPr lang="en-US" dirty="0"/>
              <a:t>Background: Measurement of Classical Population </a:t>
            </a:r>
          </a:p>
        </p:txBody>
      </p:sp>
      <p:sp>
        <p:nvSpPr>
          <p:cNvPr id="3" name="Content Placeholder 2"/>
          <p:cNvSpPr>
            <a:spLocks noGrp="1"/>
          </p:cNvSpPr>
          <p:nvPr>
            <p:ph idx="1"/>
          </p:nvPr>
        </p:nvSpPr>
        <p:spPr>
          <a:xfrm>
            <a:off x="1390649" y="2286000"/>
            <a:ext cx="6176776" cy="3581400"/>
          </a:xfrm>
        </p:spPr>
        <p:txBody>
          <a:bodyPr>
            <a:normAutofit/>
          </a:bodyPr>
          <a:lstStyle/>
          <a:p>
            <a:r>
              <a:rPr lang="en-US" dirty="0"/>
              <a:t>Qubit observation is then simulated by measuring the values of the quantum population</a:t>
            </a:r>
          </a:p>
          <a:p>
            <a:r>
              <a:rPr lang="en-US" dirty="0"/>
              <a:t>After measurement, a population, P(t), is obtained composed of classical chromosomes or bit strings. </a:t>
            </a:r>
          </a:p>
          <a:p>
            <a:r>
              <a:rPr lang="en-US" dirty="0"/>
              <a:t>These strings are then evaluated in the knapsack function to determine which string provides the greatest profit and that string is stored as b.</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1437" y="2401556"/>
            <a:ext cx="2630682" cy="165290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1437" y="4660686"/>
            <a:ext cx="3211495" cy="762194"/>
          </a:xfrm>
          <a:prstGeom prst="rect">
            <a:avLst/>
          </a:prstGeom>
        </p:spPr>
      </p:pic>
    </p:spTree>
    <p:extLst>
      <p:ext uri="{BB962C8B-B14F-4D97-AF65-F5344CB8AC3E}">
        <p14:creationId xmlns:p14="http://schemas.microsoft.com/office/powerpoint/2010/main" val="3507098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409353"/>
            <a:ext cx="7105828" cy="1485900"/>
          </a:xfrm>
        </p:spPr>
        <p:txBody>
          <a:bodyPr>
            <a:noAutofit/>
          </a:bodyPr>
          <a:lstStyle/>
          <a:p>
            <a:r>
              <a:rPr lang="en-US" sz="4800" smtClean="0"/>
              <a:t>Background: </a:t>
            </a:r>
            <a:r>
              <a:rPr lang="en-US" sz="4800" dirty="0" smtClean="0"/>
              <a:t>Manipulating Amplitudes</a:t>
            </a:r>
            <a:endParaRPr lang="en-US" sz="4800" dirty="0"/>
          </a:p>
        </p:txBody>
      </p:sp>
      <p:sp>
        <p:nvSpPr>
          <p:cNvPr id="5" name="Content Placeholder 2"/>
          <p:cNvSpPr>
            <a:spLocks noGrp="1"/>
          </p:cNvSpPr>
          <p:nvPr>
            <p:ph idx="1"/>
          </p:nvPr>
        </p:nvSpPr>
        <p:spPr>
          <a:xfrm>
            <a:off x="1371600" y="2007781"/>
            <a:ext cx="5217208" cy="3581400"/>
          </a:xfrm>
        </p:spPr>
        <p:txBody>
          <a:bodyPr>
            <a:noAutofit/>
          </a:bodyPr>
          <a:lstStyle/>
          <a:p>
            <a:r>
              <a:rPr lang="en-US" sz="2400" dirty="0" smtClean="0"/>
              <a:t>After b is determined for the evolution, the amplitudes of each register are updated.</a:t>
            </a:r>
          </a:p>
          <a:p>
            <a:r>
              <a:rPr lang="en-US" sz="2400" dirty="0" smtClean="0"/>
              <a:t>If the amplitude does not correspond to the j</a:t>
            </a:r>
            <a:r>
              <a:rPr lang="en-US" sz="2400" baseline="30000" dirty="0" smtClean="0"/>
              <a:t>th</a:t>
            </a:r>
            <a:r>
              <a:rPr lang="en-US" sz="2400" dirty="0" smtClean="0"/>
              <a:t> pair of bits in b, the amplitude is decreased by a factor of µ (approximately 0.99)</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0161" y="1342731"/>
            <a:ext cx="3871805" cy="225504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808" y="3710307"/>
            <a:ext cx="3690760" cy="2854520"/>
          </a:xfrm>
          <a:prstGeom prst="rect">
            <a:avLst/>
          </a:prstGeom>
        </p:spPr>
      </p:pic>
    </p:spTree>
    <p:extLst>
      <p:ext uri="{BB962C8B-B14F-4D97-AF65-F5344CB8AC3E}">
        <p14:creationId xmlns:p14="http://schemas.microsoft.com/office/powerpoint/2010/main" val="8717032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90650" y="685800"/>
            <a:ext cx="9886950" cy="1485900"/>
          </a:xfrm>
        </p:spPr>
        <p:txBody>
          <a:bodyPr>
            <a:normAutofit/>
          </a:bodyPr>
          <a:lstStyle/>
          <a:p>
            <a:r>
              <a:rPr lang="en-US" dirty="0"/>
              <a:t>Background: Rotation Matrix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90650" y="1981200"/>
                <a:ext cx="6176776" cy="3581400"/>
              </a:xfrm>
            </p:spPr>
            <p:txBody>
              <a:bodyPr>
                <a:normAutofit/>
              </a:bodyPr>
              <a:lstStyle/>
              <a:p>
                <a:r>
                  <a:rPr lang="en-US"/>
                  <a:t>Genetic operators, based on unitary quantum rotation gates </a:t>
                </a:r>
                <a14:m>
                  <m:oMath xmlns:m="http://schemas.openxmlformats.org/officeDocument/2006/math">
                    <m:r>
                      <a:rPr lang="en-US" b="0" i="1">
                        <a:latin typeface="Cambria Math" charset="0"/>
                      </a:rPr>
                      <m:t>𝑈</m:t>
                    </m:r>
                    <m:r>
                      <a:rPr lang="en-US" b="0" i="1">
                        <a:latin typeface="Cambria Math" charset="0"/>
                      </a:rPr>
                      <m:t>(</m:t>
                    </m:r>
                    <m:sSub>
                      <m:sSubPr>
                        <m:ctrlPr>
                          <a:rPr lang="en-US" b="0" i="1">
                            <a:latin typeface="Cambria Math" charset="0"/>
                          </a:rPr>
                        </m:ctrlPr>
                      </m:sSubPr>
                      <m:e>
                        <m:r>
                          <a:rPr lang="en-US" b="0" i="1">
                            <a:latin typeface="Cambria Math" charset="0"/>
                            <a:ea typeface="Cambria Math" charset="0"/>
                            <a:cs typeface="Cambria Math" charset="0"/>
                          </a:rPr>
                          <m:t>𝜃</m:t>
                        </m:r>
                      </m:e>
                      <m:sub>
                        <m:r>
                          <a:rPr lang="en-US" b="0" i="1">
                            <a:latin typeface="Cambria Math" charset="0"/>
                          </a:rPr>
                          <m:t>𝑡</m:t>
                        </m:r>
                      </m:sub>
                    </m:sSub>
                  </m:oMath>
                </a14:m>
                <a:r>
                  <a:rPr lang="en-US" dirty="0"/>
                  <a:t>), are then applied in the algorithm.</a:t>
                </a:r>
              </a:p>
              <a:p>
                <a:r>
                  <a:rPr lang="en-US" dirty="0"/>
                  <a:t>These gates rotate the vectors a certain direction and angle which impact the efficiency of the algorithm.</a:t>
                </a:r>
              </a:p>
              <a:p>
                <a:r>
                  <a:rPr lang="en-US" dirty="0"/>
                  <a:t>Optimum values can either be found in manual time-consuming experimentation, or in an automated meta-optimization process.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90650" y="1981200"/>
                <a:ext cx="6176776" cy="3581400"/>
              </a:xfrm>
              <a:blipFill rotWithShape="0">
                <a:blip r:embed="rId2"/>
                <a:stretch>
                  <a:fillRect l="-888" t="-1361"/>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135" y="2085362"/>
            <a:ext cx="3048096" cy="1732211"/>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3339" r="-1" b="-1"/>
          <a:stretch/>
        </p:blipFill>
        <p:spPr>
          <a:xfrm>
            <a:off x="8061437" y="4215330"/>
            <a:ext cx="3211492" cy="165290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8213" y="5297681"/>
            <a:ext cx="5156200" cy="838200"/>
          </a:xfrm>
          <a:prstGeom prst="rect">
            <a:avLst/>
          </a:prstGeom>
        </p:spPr>
      </p:pic>
    </p:spTree>
    <p:extLst>
      <p:ext uri="{BB962C8B-B14F-4D97-AF65-F5344CB8AC3E}">
        <p14:creationId xmlns:p14="http://schemas.microsoft.com/office/powerpoint/2010/main" val="30562720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4890</TotalTime>
  <Words>732</Words>
  <Application>Microsoft Macintosh PowerPoint</Application>
  <PresentationFormat>Widescreen</PresentationFormat>
  <Paragraphs>116</Paragraphs>
  <Slides>22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Calibri</vt:lpstr>
      <vt:lpstr>Cambria Math</vt:lpstr>
      <vt:lpstr>Franklin Gothic Book</vt:lpstr>
      <vt:lpstr>Mangal</vt:lpstr>
      <vt:lpstr>Crop</vt:lpstr>
      <vt:lpstr>                                                   Comparing peak optimization values before and after the implementation of A Disaster Algorithm</vt:lpstr>
      <vt:lpstr>Intro to Quantum Computing</vt:lpstr>
      <vt:lpstr>Knapsack Problem</vt:lpstr>
      <vt:lpstr>The Math Behind the Knapsack</vt:lpstr>
      <vt:lpstr>Background: Initialization of Quantum Population</vt:lpstr>
      <vt:lpstr>Background: Grouping into  Registers</vt:lpstr>
      <vt:lpstr>Background: Measurement of Classical Population </vt:lpstr>
      <vt:lpstr>Background: Manipulating Amplitudes</vt:lpstr>
      <vt:lpstr>Background: Rotation Matrix</vt:lpstr>
      <vt:lpstr>Background: Computational Restrictions</vt:lpstr>
      <vt:lpstr>Background: Meta-Optimization</vt:lpstr>
      <vt:lpstr>Background: Stabilization</vt:lpstr>
      <vt:lpstr>Background: Data</vt:lpstr>
      <vt:lpstr>Research Question</vt:lpstr>
      <vt:lpstr>Hypothesis</vt:lpstr>
      <vt:lpstr>Materials</vt:lpstr>
      <vt:lpstr>Skills </vt:lpstr>
      <vt:lpstr>Procedure: Disaster Condition</vt:lpstr>
      <vt:lpstr>Sample Testing</vt:lpstr>
      <vt:lpstr>Future Work</vt:lpstr>
      <vt:lpstr>References</vt:lpstr>
      <vt:lpstr>References: Pictures</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research project</dc:title>
  <dc:creator>Ayush Hariharan</dc:creator>
  <cp:lastModifiedBy>Ayush Hariharan</cp:lastModifiedBy>
  <cp:revision>57</cp:revision>
  <dcterms:created xsi:type="dcterms:W3CDTF">2018-04-17T13:25:39Z</dcterms:created>
  <dcterms:modified xsi:type="dcterms:W3CDTF">2018-09-17T14:46:14Z</dcterms:modified>
</cp:coreProperties>
</file>